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328" r:id="rId7"/>
    <p:sldId id="261" r:id="rId8"/>
    <p:sldId id="330" r:id="rId9"/>
    <p:sldId id="262" r:id="rId10"/>
    <p:sldId id="263" r:id="rId11"/>
    <p:sldId id="264" r:id="rId12"/>
    <p:sldId id="265" r:id="rId13"/>
    <p:sldId id="266" r:id="rId14"/>
    <p:sldId id="267" r:id="rId15"/>
    <p:sldId id="268" r:id="rId16"/>
    <p:sldId id="269" r:id="rId17"/>
    <p:sldId id="329" r:id="rId18"/>
    <p:sldId id="271" r:id="rId19"/>
    <p:sldId id="270" r:id="rId20"/>
    <p:sldId id="272" r:id="rId21"/>
    <p:sldId id="273" r:id="rId22"/>
    <p:sldId id="274" r:id="rId23"/>
    <p:sldId id="275" r:id="rId24"/>
    <p:sldId id="276" r:id="rId25"/>
    <p:sldId id="277" r:id="rId26"/>
    <p:sldId id="278" r:id="rId27"/>
    <p:sldId id="279" r:id="rId28"/>
    <p:sldId id="280" r:id="rId29"/>
    <p:sldId id="281" r:id="rId30"/>
    <p:sldId id="283" r:id="rId31"/>
    <p:sldId id="282" r:id="rId32"/>
    <p:sldId id="284" r:id="rId33"/>
    <p:sldId id="335" r:id="rId34"/>
    <p:sldId id="324" r:id="rId35"/>
    <p:sldId id="285" r:id="rId36"/>
    <p:sldId id="286" r:id="rId37"/>
    <p:sldId id="287" r:id="rId38"/>
    <p:sldId id="288" r:id="rId39"/>
    <p:sldId id="289" r:id="rId40"/>
    <p:sldId id="290" r:id="rId41"/>
    <p:sldId id="292" r:id="rId42"/>
    <p:sldId id="291" r:id="rId43"/>
    <p:sldId id="331" r:id="rId44"/>
    <p:sldId id="293" r:id="rId45"/>
    <p:sldId id="333" r:id="rId46"/>
    <p:sldId id="326" r:id="rId47"/>
    <p:sldId id="294" r:id="rId48"/>
    <p:sldId id="332" r:id="rId49"/>
    <p:sldId id="295" r:id="rId50"/>
    <p:sldId id="296" r:id="rId51"/>
    <p:sldId id="297" r:id="rId52"/>
    <p:sldId id="298" r:id="rId53"/>
    <p:sldId id="299" r:id="rId54"/>
    <p:sldId id="300" r:id="rId55"/>
    <p:sldId id="301" r:id="rId56"/>
    <p:sldId id="302" r:id="rId57"/>
    <p:sldId id="303" r:id="rId58"/>
    <p:sldId id="304" r:id="rId59"/>
    <p:sldId id="305" r:id="rId60"/>
    <p:sldId id="322" r:id="rId61"/>
    <p:sldId id="306" r:id="rId62"/>
    <p:sldId id="307" r:id="rId63"/>
    <p:sldId id="323" r:id="rId64"/>
    <p:sldId id="308" r:id="rId65"/>
    <p:sldId id="309" r:id="rId66"/>
    <p:sldId id="310" r:id="rId67"/>
    <p:sldId id="311" r:id="rId68"/>
    <p:sldId id="312" r:id="rId69"/>
    <p:sldId id="313" r:id="rId70"/>
    <p:sldId id="314" r:id="rId71"/>
    <p:sldId id="315" r:id="rId72"/>
    <p:sldId id="327" r:id="rId73"/>
    <p:sldId id="334" r:id="rId74"/>
    <p:sldId id="316" r:id="rId75"/>
    <p:sldId id="325" r:id="rId76"/>
    <p:sldId id="317" r:id="rId77"/>
    <p:sldId id="318" r:id="rId78"/>
    <p:sldId id="319" r:id="rId79"/>
    <p:sldId id="320" r:id="rId80"/>
    <p:sldId id="321"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 TargetMode="Externa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1" TargetMode="Externa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hyperlink" Target="https://www.invasiveplantatlas.org/subject.html?sub=3012" TargetMode="Externa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 TargetMode="External"/><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3" TargetMode="Externa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7" TargetMode="External"/><Relationship Id="rId5" Type="http://schemas.openxmlformats.org/officeDocument/2006/relationships/image" Target="../media/image61.jpeg"/><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65.jpeg"/><Relationship Id="rId4" Type="http://schemas.openxmlformats.org/officeDocument/2006/relationships/image" Target="../media/image64.jpe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72.jpeg"/><Relationship Id="rId4" Type="http://schemas.openxmlformats.org/officeDocument/2006/relationships/image" Target="../media/image71.jpeg"/></Relationships>
</file>

<file path=ppt/slides/_rels/slide2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82.jpeg"/></Relationships>
</file>

<file path=ppt/slides/_rels/slide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87.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6"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89.jpeg"/></Relationships>
</file>

<file path=ppt/slides/_rels/slide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91.jpeg"/></Relationships>
</file>

<file path=ppt/slides/_rels/slide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94.jpeg"/></Relationships>
</file>

<file path=ppt/slides/_rels/slide33.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hyperlink" Target="https://www.dec.ny.gov/animals/72766.html" TargetMode="External"/><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3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107.jpeg"/><Relationship Id="rId4" Type="http://schemas.openxmlformats.org/officeDocument/2006/relationships/image" Target="../media/image106.jpeg"/></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1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115.jpeg"/><Relationship Id="rId4" Type="http://schemas.openxmlformats.org/officeDocument/2006/relationships/image" Target="../media/image114.jpeg"/></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11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121.jpeg"/></Relationships>
</file>

<file path=ppt/slides/_rels/slide4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126.jpeg"/></Relationships>
</file>

<file path=ppt/slides/_rels/slide4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hyperlink" Target="https://plants.usda.gov/core/profile?symbol=MIVI"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hyperlink" Target="https://www.invasiveplantatlas.org/subject.html?sub=79593" TargetMode="External"/><Relationship Id="rId4" Type="http://schemas.openxmlformats.org/officeDocument/2006/relationships/image" Target="../media/image132.jpeg"/></Relationships>
</file>

<file path=ppt/slides/_rels/slide4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137.jpeg"/></Relationships>
</file>

<file path=ppt/slides/_rels/slide48.xml.rels><?xml version="1.0" encoding="UTF-8" standalone="yes"?>
<Relationships xmlns="http://schemas.openxmlformats.org/package/2006/relationships"><Relationship Id="rId3" Type="http://schemas.openxmlformats.org/officeDocument/2006/relationships/hyperlink" Target="http://nyis.info/invasive_species/mile-a-minute/" TargetMode="External"/><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7"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149.jpeg"/></Relationships>
</file>

<file path=ppt/slides/_rels/slide5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57.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image" Target="../media/image157.jpeg"/></Relationships>
</file>

<file path=ppt/slides/_rels/slide58.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58.jpeg"/><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59.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60.jpeg"/><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www.illinoiswildflowers.info/weeds/plants/garlic_mustard.htm" TargetMode="External"/><Relationship Id="rId5" Type="http://schemas.openxmlformats.org/officeDocument/2006/relationships/hyperlink" Target="https://emswcd.org/on-your-land/weeds/weeds-to-know/garlic-mustard/garlicmustard4/" TargetMode="Externa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62.jpeg"/><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61.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64.jpeg"/><Relationship Id="rId1" Type="http://schemas.openxmlformats.org/officeDocument/2006/relationships/slideLayout" Target="../slideLayouts/slideLayout2.xml"/><Relationship Id="rId4" Type="http://schemas.openxmlformats.org/officeDocument/2006/relationships/image" Target="../media/image165.jpeg"/></Relationships>
</file>

<file path=ppt/slides/_rels/slide62.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66.jpe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63.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68.jpeg"/><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64.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70.jpeg"/><Relationship Id="rId1" Type="http://schemas.openxmlformats.org/officeDocument/2006/relationships/slideLayout" Target="../slideLayouts/slideLayout2.xml"/><Relationship Id="rId5" Type="http://schemas.openxmlformats.org/officeDocument/2006/relationships/image" Target="../media/image172.jpeg"/><Relationship Id="rId4" Type="http://schemas.openxmlformats.org/officeDocument/2006/relationships/image" Target="../media/image171.jpeg"/></Relationships>
</file>

<file path=ppt/slides/_rels/slide6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78.jpeg"/><Relationship Id="rId4" Type="http://schemas.openxmlformats.org/officeDocument/2006/relationships/image" Target="../media/image177.jpeg"/></Relationships>
</file>

<file path=ppt/slides/_rels/slide67.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7"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illinoiswildflowers.info/savanna/plants/coralberry.htm" TargetMode="External"/><Relationship Id="rId7" Type="http://schemas.openxmlformats.org/officeDocument/2006/relationships/hyperlink" Target="https://www.wildflower.org/plants/result.php?id_plant=syor" TargetMode="External"/><Relationship Id="rId2" Type="http://schemas.openxmlformats.org/officeDocument/2006/relationships/image" Target="../media/image187.jpeg"/><Relationship Id="rId1" Type="http://schemas.openxmlformats.org/officeDocument/2006/relationships/slideLayout" Target="../slideLayouts/slideLayout2.xml"/><Relationship Id="rId6" Type="http://schemas.openxmlformats.org/officeDocument/2006/relationships/hyperlink" Target="https://plants.usda.gov/core/profile?symbol=SYOR" TargetMode="External"/><Relationship Id="rId5" Type="http://schemas.openxmlformats.org/officeDocument/2006/relationships/image" Target="../media/image189.jpeg"/><Relationship Id="rId4" Type="http://schemas.openxmlformats.org/officeDocument/2006/relationships/image" Target="../media/image188.jpeg"/></Relationships>
</file>

<file path=ppt/slides/_rels/slide74.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8"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hyperlink" Target="https://www.invasiveplantatlas.org/subject.html?sub=3007" TargetMode="External"/><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44" y="165100"/>
            <a:ext cx="24003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486" y="3125532"/>
            <a:ext cx="1540184" cy="2735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spTree>
    <p:extLst>
      <p:ext uri="{BB962C8B-B14F-4D97-AF65-F5344CB8AC3E}">
        <p14:creationId xmlns:p14="http://schemas.microsoft.com/office/powerpoint/2010/main" val="205227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b="1"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a:xfrm>
            <a:off x="649224" y="645106"/>
            <a:ext cx="5122652" cy="1259894"/>
          </a:xfrm>
        </p:spPr>
        <p:txBody>
          <a:bodyPr>
            <a:normAutofit/>
          </a:bodyPr>
          <a:lstStyle/>
          <a:p>
            <a:r>
              <a:rPr lang="en-US" dirty="0" err="1"/>
              <a:t>Castanea</a:t>
            </a:r>
            <a:r>
              <a:rPr lang="en-US" dirty="0"/>
              <a:t> dentata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a:xfrm>
            <a:off x="649225" y="2133600"/>
            <a:ext cx="5122652" cy="3759253"/>
          </a:xfrm>
        </p:spPr>
        <p:txBody>
          <a:bodyPr>
            <a:normAutofit/>
          </a:bodyPr>
          <a:lstStyle/>
          <a:p>
            <a:pPr marL="0" indent="0">
              <a:buNone/>
            </a:pPr>
            <a:r>
              <a:rPr lang="en-US" dirty="0"/>
              <a:t>American chestnut</a:t>
            </a:r>
          </a:p>
          <a:p>
            <a:endParaRPr lang="en-US" dirty="0"/>
          </a:p>
          <a:p>
            <a:r>
              <a:rPr lang="en-US" dirty="0"/>
              <a:t>Rarely gets tall because of blight</a:t>
            </a:r>
          </a:p>
          <a:p>
            <a:r>
              <a:rPr lang="en-US" b="1" dirty="0"/>
              <a:t>Fruits are spiky but have chestnut</a:t>
            </a:r>
          </a:p>
          <a:p>
            <a:r>
              <a:rPr lang="en-US" dirty="0"/>
              <a:t>Twigs hairless</a:t>
            </a:r>
          </a:p>
          <a:p>
            <a:r>
              <a:rPr lang="en-US" b="1" dirty="0"/>
              <a:t>Looks like F. </a:t>
            </a:r>
            <a:r>
              <a:rPr lang="en-US" b="1" dirty="0" err="1"/>
              <a:t>grandifolia</a:t>
            </a:r>
            <a:r>
              <a:rPr lang="en-US" b="1" dirty="0"/>
              <a:t> leaves but much sharper</a:t>
            </a:r>
          </a:p>
          <a:p>
            <a:pPr lvl="1"/>
            <a:r>
              <a:rPr lang="en-US" dirty="0"/>
              <a:t>And bigger! </a:t>
            </a:r>
            <a:r>
              <a:rPr lang="en-US" b="1" dirty="0"/>
              <a:t>Large leaves</a:t>
            </a:r>
          </a:p>
          <a:p>
            <a:pPr lvl="1"/>
            <a:r>
              <a:rPr lang="en-US" dirty="0"/>
              <a:t>Short petiole, alternate</a:t>
            </a:r>
          </a:p>
        </p:txBody>
      </p:sp>
      <p:pic>
        <p:nvPicPr>
          <p:cNvPr id="1026" name="Picture 2" descr="https://www.dendroapp.frec.vt.edu/VT_Assets/Fact_Sheets/images/Castanea%20dentata/leaf1.jpg">
            <a:extLst>
              <a:ext uri="{FF2B5EF4-FFF2-40B4-BE49-F238E27FC236}">
                <a16:creationId xmlns:a16="http://schemas.microsoft.com/office/drawing/2014/main" id="{2E61B007-BCE2-49F3-9DA7-BC4925A245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830" y="1126671"/>
            <a:ext cx="3812945" cy="4766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stanea%20dentata/twig1.jpg">
            <a:extLst>
              <a:ext uri="{FF2B5EF4-FFF2-40B4-BE49-F238E27FC236}">
                <a16:creationId xmlns:a16="http://schemas.microsoft.com/office/drawing/2014/main" id="{BC5C0021-9722-42B0-9D06-6085858B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036417"/>
            <a:ext cx="1667452"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stanea%20dentata/fruit1.jpg">
            <a:extLst>
              <a:ext uri="{FF2B5EF4-FFF2-40B4-BE49-F238E27FC236}">
                <a16:creationId xmlns:a16="http://schemas.microsoft.com/office/drawing/2014/main" id="{D89AE404-C9D3-4547-B7EB-62E9C774B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944" y="4171393"/>
            <a:ext cx="1664384" cy="2575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F1265D-8CB0-40E5-B1E7-2F00EBB7D39A}"/>
              </a:ext>
            </a:extLst>
          </p:cNvPr>
          <p:cNvSpPr/>
          <p:nvPr/>
        </p:nvSpPr>
        <p:spPr>
          <a:xfrm>
            <a:off x="7581900" y="6321279"/>
            <a:ext cx="6096000" cy="246221"/>
          </a:xfrm>
          <a:prstGeom prst="rect">
            <a:avLst/>
          </a:prstGeom>
        </p:spPr>
        <p:txBody>
          <a:bodyPr>
            <a:spAutoFit/>
          </a:bodyPr>
          <a:lstStyle/>
          <a:p>
            <a:r>
              <a:rPr lang="en-US" sz="1000" dirty="0">
                <a:hlinkClick r:id="rId5"/>
              </a:rPr>
              <a:t>http://dendro.cnre.vt.edu/dendrology/syllabus/factsheet.cfm?ID=21</a:t>
            </a:r>
            <a:endParaRPr lang="en-US" sz="1000" dirty="0"/>
          </a:p>
        </p:txBody>
      </p:sp>
    </p:spTree>
    <p:extLst>
      <p:ext uri="{BB962C8B-B14F-4D97-AF65-F5344CB8AC3E}">
        <p14:creationId xmlns:p14="http://schemas.microsoft.com/office/powerpoint/2010/main" val="128113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506BC-97A3-4715-9072-5511D44B4CA5}"/>
              </a:ext>
            </a:extLst>
          </p:cNvPr>
          <p:cNvSpPr>
            <a:spLocks noGrp="1"/>
          </p:cNvSpPr>
          <p:nvPr>
            <p:ph type="title"/>
          </p:nvPr>
        </p:nvSpPr>
        <p:spPr>
          <a:xfrm>
            <a:off x="649224" y="645106"/>
            <a:ext cx="3650279" cy="1259894"/>
          </a:xfrm>
        </p:spPr>
        <p:txBody>
          <a:bodyPr>
            <a:normAutofit/>
          </a:bodyPr>
          <a:lstStyle/>
          <a:p>
            <a:r>
              <a:rPr lang="en-US" dirty="0" err="1"/>
              <a:t>Celastrus</a:t>
            </a:r>
            <a:r>
              <a:rPr lang="en-US" dirty="0"/>
              <a:t> </a:t>
            </a:r>
            <a:r>
              <a:rPr lang="en-US" dirty="0" err="1"/>
              <a:t>orbiculatus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64E4F7E-8D6F-41CD-950A-95567A5FD96A}"/>
              </a:ext>
            </a:extLst>
          </p:cNvPr>
          <p:cNvSpPr>
            <a:spLocks noGrp="1"/>
          </p:cNvSpPr>
          <p:nvPr>
            <p:ph idx="1"/>
          </p:nvPr>
        </p:nvSpPr>
        <p:spPr>
          <a:xfrm>
            <a:off x="649225" y="2133600"/>
            <a:ext cx="3650278" cy="3922875"/>
          </a:xfrm>
        </p:spPr>
        <p:txBody>
          <a:bodyPr>
            <a:normAutofit fontScale="92500" lnSpcReduction="10000"/>
          </a:bodyPr>
          <a:lstStyle/>
          <a:p>
            <a:pPr marL="0" indent="0">
              <a:buNone/>
            </a:pPr>
            <a:r>
              <a:rPr lang="en-US" dirty="0"/>
              <a:t>Oriental bittersweet</a:t>
            </a:r>
          </a:p>
          <a:p>
            <a:endParaRPr lang="en-US" b="1" dirty="0"/>
          </a:p>
          <a:p>
            <a:pPr marL="0" indent="0">
              <a:buNone/>
            </a:pPr>
            <a:r>
              <a:rPr lang="en-US" dirty="0"/>
              <a:t>Invasive</a:t>
            </a:r>
          </a:p>
          <a:p>
            <a:r>
              <a:rPr lang="en-US" b="1" dirty="0"/>
              <a:t>Woody vine</a:t>
            </a:r>
            <a:r>
              <a:rPr lang="en-US" dirty="0"/>
              <a:t>, some furrows, perennial</a:t>
            </a:r>
          </a:p>
          <a:p>
            <a:r>
              <a:rPr lang="en-US" dirty="0"/>
              <a:t>3-7 yellow flower clusters</a:t>
            </a:r>
          </a:p>
          <a:p>
            <a:r>
              <a:rPr lang="en-US" dirty="0"/>
              <a:t>Red fruit (like tiny berries)</a:t>
            </a:r>
          </a:p>
          <a:p>
            <a:r>
              <a:rPr lang="en-US" dirty="0"/>
              <a:t>Leaves alternate, shallow teeth, &lt;2x long as wide</a:t>
            </a:r>
          </a:p>
          <a:p>
            <a:pPr lvl="1"/>
            <a:r>
              <a:rPr lang="en-US" b="1" dirty="0"/>
              <a:t>Pointed tip but rounded when mature</a:t>
            </a:r>
          </a:p>
          <a:p>
            <a:pPr lvl="1"/>
            <a:r>
              <a:rPr lang="en-US" b="1" dirty="0"/>
              <a:t>Leaves fold at midvein</a:t>
            </a:r>
          </a:p>
        </p:txBody>
      </p:sp>
      <p:pic>
        <p:nvPicPr>
          <p:cNvPr id="4098" name="Picture 2" descr="https://bugwoodcloud.org/images/768x512/0016241.jpg">
            <a:extLst>
              <a:ext uri="{FF2B5EF4-FFF2-40B4-BE49-F238E27FC236}">
                <a16:creationId xmlns:a16="http://schemas.microsoft.com/office/drawing/2014/main" id="{7C83A91B-B2B0-4835-9AEF-50820341B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85" r="1751" b="-2"/>
          <a:stretch/>
        </p:blipFill>
        <p:spPr bwMode="auto">
          <a:xfrm>
            <a:off x="7869569" y="280336"/>
            <a:ext cx="4163199" cy="314490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bugwoodcloud.org/images/768x512/5269040.jpg">
            <a:extLst>
              <a:ext uri="{FF2B5EF4-FFF2-40B4-BE49-F238E27FC236}">
                <a16:creationId xmlns:a16="http://schemas.microsoft.com/office/drawing/2014/main" id="{819F0639-D862-4F4A-84D4-FE33D6996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291" y="280336"/>
            <a:ext cx="3190630" cy="42541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bugwoodcloud.org/images/768x512/2105095.jpg">
            <a:extLst>
              <a:ext uri="{FF2B5EF4-FFF2-40B4-BE49-F238E27FC236}">
                <a16:creationId xmlns:a16="http://schemas.microsoft.com/office/drawing/2014/main" id="{36E45984-FCE6-4A57-8A9A-2A9324093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732" y="3711377"/>
            <a:ext cx="36576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D20E57-4502-4176-AE98-0FF68BE2667F}"/>
              </a:ext>
            </a:extLst>
          </p:cNvPr>
          <p:cNvSpPr/>
          <p:nvPr/>
        </p:nvSpPr>
        <p:spPr>
          <a:xfrm>
            <a:off x="8114206" y="6530804"/>
            <a:ext cx="6096000" cy="246221"/>
          </a:xfrm>
          <a:prstGeom prst="rect">
            <a:avLst/>
          </a:prstGeom>
        </p:spPr>
        <p:txBody>
          <a:bodyPr>
            <a:spAutoFit/>
          </a:bodyPr>
          <a:lstStyle/>
          <a:p>
            <a:r>
              <a:rPr lang="en-US" sz="1000" dirty="0">
                <a:hlinkClick r:id="rId5"/>
              </a:rPr>
              <a:t>https://www.invasiveplantatlas.org/subject.html?sub=3012</a:t>
            </a:r>
            <a:endParaRPr lang="en-US" sz="1000" dirty="0"/>
          </a:p>
        </p:txBody>
      </p:sp>
    </p:spTree>
    <p:extLst>
      <p:ext uri="{BB962C8B-B14F-4D97-AF65-F5344CB8AC3E}">
        <p14:creationId xmlns:p14="http://schemas.microsoft.com/office/powerpoint/2010/main" val="10139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a:xfrm>
            <a:off x="649224" y="645106"/>
            <a:ext cx="5122652" cy="1259894"/>
          </a:xfrm>
        </p:spPr>
        <p:txBody>
          <a:bodyPr>
            <a:normAutofit/>
          </a:bodyPr>
          <a:lstStyle/>
          <a:p>
            <a:r>
              <a:rPr lang="en-US" dirty="0" err="1"/>
              <a:t>Celtis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Hackberry</a:t>
            </a:r>
          </a:p>
          <a:p>
            <a:endParaRPr lang="en-US" dirty="0"/>
          </a:p>
          <a:p>
            <a:r>
              <a:rPr lang="en-US" dirty="0"/>
              <a:t>Bark has “warts”, developing into rough, corky, irregular ridges</a:t>
            </a:r>
          </a:p>
          <a:p>
            <a:r>
              <a:rPr lang="en-US" b="1" dirty="0"/>
              <a:t>Twigs light red-brown with light lenticels</a:t>
            </a:r>
            <a:r>
              <a:rPr lang="en-US" dirty="0"/>
              <a:t> (not as big as Lindera benzoin)</a:t>
            </a:r>
          </a:p>
          <a:p>
            <a:pPr lvl="1"/>
            <a:r>
              <a:rPr lang="en-US" dirty="0"/>
              <a:t>No terminal bud, lateral buds are small, triangular, tan, </a:t>
            </a:r>
            <a:r>
              <a:rPr lang="en-US" b="1" dirty="0"/>
              <a:t>hug stem</a:t>
            </a:r>
          </a:p>
          <a:p>
            <a:r>
              <a:rPr lang="en-US" b="1" dirty="0"/>
              <a:t>Fruit is small, dark purple (ripe) berry</a:t>
            </a:r>
            <a:r>
              <a:rPr lang="en-US" dirty="0"/>
              <a:t>, edible!</a:t>
            </a:r>
          </a:p>
          <a:p>
            <a:r>
              <a:rPr lang="en-US" dirty="0"/>
              <a:t>Leaves alternate, simple, serrated</a:t>
            </a:r>
          </a:p>
          <a:p>
            <a:pPr lvl="1"/>
            <a:r>
              <a:rPr lang="en-US" b="1" dirty="0"/>
              <a:t>Unequal base, sometimes fuzzy leaf</a:t>
            </a:r>
          </a:p>
          <a:p>
            <a:pPr lvl="1"/>
            <a:r>
              <a:rPr lang="en-US" b="1" dirty="0"/>
              <a:t>3 distinct veins originate from base</a:t>
            </a:r>
          </a:p>
        </p:txBody>
      </p:sp>
      <p:pic>
        <p:nvPicPr>
          <p:cNvPr id="3074" name="Picture 2" descr="https://www.dendroapp.frec.vt.edu/VT_Assets/Fact_Sheets/images/Celtis%20occidentalis/leaf1.jpg">
            <a:extLst>
              <a:ext uri="{FF2B5EF4-FFF2-40B4-BE49-F238E27FC236}">
                <a16:creationId xmlns:a16="http://schemas.microsoft.com/office/drawing/2014/main" id="{EDDC274B-BE09-45D4-8633-7A5E5969EA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1976" y="957263"/>
            <a:ext cx="2948485" cy="368560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eltis%20occidentalis/fruit1.jpg">
            <a:extLst>
              <a:ext uri="{FF2B5EF4-FFF2-40B4-BE49-F238E27FC236}">
                <a16:creationId xmlns:a16="http://schemas.microsoft.com/office/drawing/2014/main" id="{1B4BEFB5-08E4-43A3-832A-E0126280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95" y="3701075"/>
            <a:ext cx="1575289" cy="2194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Celtis%20occidentalis/twig1.jpg">
            <a:extLst>
              <a:ext uri="{FF2B5EF4-FFF2-40B4-BE49-F238E27FC236}">
                <a16:creationId xmlns:a16="http://schemas.microsoft.com/office/drawing/2014/main" id="{BB3A47E2-76E0-454F-A3E5-94A2339E7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29" y="247650"/>
            <a:ext cx="189547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89D374-192F-4363-A015-92593C7B7A5E}"/>
              </a:ext>
            </a:extLst>
          </p:cNvPr>
          <p:cNvSpPr/>
          <p:nvPr/>
        </p:nvSpPr>
        <p:spPr>
          <a:xfrm>
            <a:off x="7528218" y="6402369"/>
            <a:ext cx="6096000" cy="246221"/>
          </a:xfrm>
          <a:prstGeom prst="rect">
            <a:avLst/>
          </a:prstGeom>
        </p:spPr>
        <p:txBody>
          <a:bodyPr>
            <a:spAutoFit/>
          </a:bodyPr>
          <a:lstStyle/>
          <a:p>
            <a:r>
              <a:rPr lang="en-US" sz="1000" dirty="0">
                <a:hlinkClick r:id="rId5"/>
              </a:rPr>
              <a:t>http://dendro.cnre.vt.edu/dendrology/syllabus/factsheet.cfm?ID=26</a:t>
            </a:r>
            <a:endParaRPr lang="en-US" sz="1000" dirty="0"/>
          </a:p>
        </p:txBody>
      </p:sp>
    </p:spTree>
    <p:extLst>
      <p:ext uri="{BB962C8B-B14F-4D97-AF65-F5344CB8AC3E}">
        <p14:creationId xmlns:p14="http://schemas.microsoft.com/office/powerpoint/2010/main" val="378787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a:xfrm>
            <a:off x="649224" y="645106"/>
            <a:ext cx="3650279" cy="1259894"/>
          </a:xfrm>
        </p:spPr>
        <p:txBody>
          <a:bodyPr>
            <a:normAutofit/>
          </a:bodyPr>
          <a:lstStyle/>
          <a:p>
            <a:r>
              <a:rPr lang="en-US" dirty="0" err="1"/>
              <a:t>Cercis</a:t>
            </a:r>
            <a:r>
              <a:rPr lang="en-US" dirty="0"/>
              <a:t> canadensis</a:t>
            </a:r>
          </a:p>
        </p:txBody>
      </p:sp>
      <p:sp>
        <p:nvSpPr>
          <p:cNvPr id="141" name="Rectangle 140">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a:xfrm>
            <a:off x="649225" y="2133600"/>
            <a:ext cx="3650278" cy="3759253"/>
          </a:xfrm>
        </p:spPr>
        <p:txBody>
          <a:bodyPr>
            <a:normAutofit fontScale="85000" lnSpcReduction="10000"/>
          </a:bodyPr>
          <a:lstStyle/>
          <a:p>
            <a:pPr marL="0" indent="0">
              <a:buNone/>
            </a:pPr>
            <a:r>
              <a:rPr lang="en-US" sz="2000" dirty="0"/>
              <a:t>Eastern redbud</a:t>
            </a:r>
          </a:p>
          <a:p>
            <a:endParaRPr lang="en-US" sz="2000" dirty="0"/>
          </a:p>
          <a:p>
            <a:r>
              <a:rPr lang="en-US" sz="2000" b="1" dirty="0"/>
              <a:t>Brilliant purple/pink flowers in spring, pea-like</a:t>
            </a:r>
          </a:p>
          <a:p>
            <a:r>
              <a:rPr lang="en-US" sz="2000" dirty="0"/>
              <a:t>Fruits are flattened dried legumes (looks like flat vanilla)</a:t>
            </a:r>
          </a:p>
          <a:p>
            <a:r>
              <a:rPr lang="en-US" sz="2000" dirty="0"/>
              <a:t>Twigs conspicuously red-</a:t>
            </a:r>
            <a:r>
              <a:rPr lang="en-US" sz="2000" dirty="0" err="1"/>
              <a:t>ish</a:t>
            </a:r>
            <a:r>
              <a:rPr lang="en-US" sz="2000" dirty="0"/>
              <a:t> and small white lenticels</a:t>
            </a:r>
          </a:p>
          <a:p>
            <a:r>
              <a:rPr lang="en-US" sz="2000" b="1" dirty="0"/>
              <a:t>Heart-shaped leaves</a:t>
            </a:r>
          </a:p>
          <a:p>
            <a:pPr lvl="1"/>
            <a:r>
              <a:rPr lang="en-US" sz="2000" b="1" dirty="0"/>
              <a:t>Entire, tapered, alternate, hanging</a:t>
            </a:r>
          </a:p>
        </p:txBody>
      </p:sp>
      <p:pic>
        <p:nvPicPr>
          <p:cNvPr id="2054" name="Picture 6" descr="https://www.dendroapp.frec.vt.edu/VT_Assets/Fact_Sheets/images/Cercis%20canadensis/fruit1.jpg">
            <a:extLst>
              <a:ext uri="{FF2B5EF4-FFF2-40B4-BE49-F238E27FC236}">
                <a16:creationId xmlns:a16="http://schemas.microsoft.com/office/drawing/2014/main" id="{23A95950-EBBC-4FC7-BC84-3A2CF887A4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7852" y="640081"/>
            <a:ext cx="1693058"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endroapp.frec.vt.edu/VT_Assets/Fact_Sheets/images/Cercis%20canadensis/flower1.jpg">
            <a:extLst>
              <a:ext uri="{FF2B5EF4-FFF2-40B4-BE49-F238E27FC236}">
                <a16:creationId xmlns:a16="http://schemas.microsoft.com/office/drawing/2014/main" id="{EBE7732B-ADFD-430B-9B5C-D90BF653C3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5534" y="3346899"/>
            <a:ext cx="2157694"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dendroapp.frec.vt.edu/VT_Assets/Fact_Sheets/images/Cercis%20canadensis/leaf1.jpg">
            <a:extLst>
              <a:ext uri="{FF2B5EF4-FFF2-40B4-BE49-F238E27FC236}">
                <a16:creationId xmlns:a16="http://schemas.microsoft.com/office/drawing/2014/main" id="{6E4C9CF9-78FB-4E73-9825-1BAC18423F0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8194" y="713891"/>
            <a:ext cx="3394926" cy="510515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D83B260-C74E-4FE7-8D9D-67854AE0C151}"/>
              </a:ext>
            </a:extLst>
          </p:cNvPr>
          <p:cNvSpPr/>
          <p:nvPr/>
        </p:nvSpPr>
        <p:spPr>
          <a:xfrm>
            <a:off x="7581900" y="6314361"/>
            <a:ext cx="6096000" cy="246221"/>
          </a:xfrm>
          <a:prstGeom prst="rect">
            <a:avLst/>
          </a:prstGeom>
        </p:spPr>
        <p:txBody>
          <a:bodyPr>
            <a:spAutoFit/>
          </a:bodyPr>
          <a:lstStyle/>
          <a:p>
            <a:r>
              <a:rPr lang="en-US" sz="1000" dirty="0">
                <a:hlinkClick r:id="rId5"/>
              </a:rPr>
              <a:t>http://dendro.cnre.vt.edu/dendrology/syllabus/factsheet.cfm?ID=43</a:t>
            </a:r>
            <a:endParaRPr lang="en-US" sz="1000" dirty="0"/>
          </a:p>
        </p:txBody>
      </p:sp>
    </p:spTree>
    <p:extLst>
      <p:ext uri="{BB962C8B-B14F-4D97-AF65-F5344CB8AC3E}">
        <p14:creationId xmlns:p14="http://schemas.microsoft.com/office/powerpoint/2010/main" val="418282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a:xfrm>
            <a:off x="649224" y="645106"/>
            <a:ext cx="5122652" cy="1259894"/>
          </a:xfrm>
        </p:spPr>
        <p:txBody>
          <a:bodyPr>
            <a:normAutofit/>
          </a:bodyPr>
          <a:lstStyle/>
          <a:p>
            <a:r>
              <a:rPr lang="en-US" dirty="0"/>
              <a:t>Acer negundo</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a:xfrm>
            <a:off x="649225" y="2133600"/>
            <a:ext cx="5122652" cy="3759253"/>
          </a:xfrm>
        </p:spPr>
        <p:txBody>
          <a:bodyPr>
            <a:normAutofit/>
          </a:bodyPr>
          <a:lstStyle/>
          <a:p>
            <a:pPr marL="0" indent="0">
              <a:buNone/>
            </a:pPr>
            <a:r>
              <a:rPr lang="en-US" dirty="0"/>
              <a:t>Boxelder</a:t>
            </a:r>
          </a:p>
          <a:p>
            <a:endParaRPr lang="en-US" dirty="0"/>
          </a:p>
          <a:p>
            <a:r>
              <a:rPr lang="en-US" dirty="0"/>
              <a:t>Fruit is light-tan samaras, drooping clusters</a:t>
            </a:r>
          </a:p>
          <a:p>
            <a:r>
              <a:rPr lang="en-US" b="1" dirty="0"/>
              <a:t>New growth stems are green! And warty</a:t>
            </a:r>
          </a:p>
          <a:p>
            <a:r>
              <a:rPr lang="en-US" b="1" dirty="0"/>
              <a:t>Leaves variably shaped</a:t>
            </a:r>
            <a:r>
              <a:rPr lang="en-US" dirty="0"/>
              <a:t>, opposite, pinnately compound</a:t>
            </a:r>
          </a:p>
          <a:p>
            <a:pPr lvl="1"/>
            <a:r>
              <a:rPr lang="en-US" dirty="0"/>
              <a:t>Variable leaf shape</a:t>
            </a:r>
          </a:p>
          <a:p>
            <a:pPr lvl="1"/>
            <a:r>
              <a:rPr lang="en-US" dirty="0"/>
              <a:t>3-5 leaflets, when in 3s, </a:t>
            </a:r>
            <a:r>
              <a:rPr lang="en-US" b="1" dirty="0"/>
              <a:t>can look like tree version of </a:t>
            </a:r>
            <a:r>
              <a:rPr lang="en-US" b="1" dirty="0" err="1"/>
              <a:t>Toxicodendron</a:t>
            </a:r>
            <a:r>
              <a:rPr lang="en-US" b="1" dirty="0"/>
              <a:t> radicans (poison ivy)</a:t>
            </a:r>
          </a:p>
        </p:txBody>
      </p:sp>
      <p:pic>
        <p:nvPicPr>
          <p:cNvPr id="4098" name="Picture 2" descr="https://www.dendroapp.frec.vt.edu/VT_Assets/Fact_Sheets/images/Acer%20negundo/leaf1.jpg">
            <a:extLst>
              <a:ext uri="{FF2B5EF4-FFF2-40B4-BE49-F238E27FC236}">
                <a16:creationId xmlns:a16="http://schemas.microsoft.com/office/drawing/2014/main" id="{79A97CFA-F15E-4937-941A-805EE04E7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4308"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cer%20negundo/fruit1.jpg">
            <a:extLst>
              <a:ext uri="{FF2B5EF4-FFF2-40B4-BE49-F238E27FC236}">
                <a16:creationId xmlns:a16="http://schemas.microsoft.com/office/drawing/2014/main" id="{E23C413A-D072-4A69-B7FC-B77486F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2" y="506186"/>
            <a:ext cx="1569288" cy="23601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cer%20negundo/twig1.jpg">
            <a:extLst>
              <a:ext uri="{FF2B5EF4-FFF2-40B4-BE49-F238E27FC236}">
                <a16:creationId xmlns:a16="http://schemas.microsoft.com/office/drawing/2014/main" id="{BF3669DA-0977-4C59-ACEE-73349324E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83" y="3334490"/>
            <a:ext cx="1533885" cy="23312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3BE0E-5745-4E06-B3AA-042AAE6ACB58}"/>
              </a:ext>
            </a:extLst>
          </p:cNvPr>
          <p:cNvSpPr/>
          <p:nvPr/>
        </p:nvSpPr>
        <p:spPr>
          <a:xfrm>
            <a:off x="7683500" y="6292524"/>
            <a:ext cx="6096000" cy="246221"/>
          </a:xfrm>
          <a:prstGeom prst="rect">
            <a:avLst/>
          </a:prstGeom>
        </p:spPr>
        <p:txBody>
          <a:bodyPr>
            <a:spAutoFit/>
          </a:bodyPr>
          <a:lstStyle/>
          <a:p>
            <a:r>
              <a:rPr lang="en-US" sz="1000" dirty="0">
                <a:hlinkClick r:id="rId5"/>
              </a:rPr>
              <a:t>http://dendro.cnre.vt.edu/dendrology/syllabus/factsheet.cfm?ID=3</a:t>
            </a:r>
            <a:endParaRPr lang="en-US" sz="1000" dirty="0"/>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a:xfrm>
            <a:off x="649224" y="645106"/>
            <a:ext cx="6574536" cy="1259894"/>
          </a:xfrm>
        </p:spPr>
        <p:txBody>
          <a:bodyPr>
            <a:normAutofit/>
          </a:bodyPr>
          <a:lstStyle/>
          <a:p>
            <a:r>
              <a:rPr lang="en-US" dirty="0" err="1"/>
              <a:t>Chionanthus</a:t>
            </a:r>
            <a:r>
              <a:rPr lang="en-US" dirty="0"/>
              <a:t> </a:t>
            </a:r>
            <a:r>
              <a:rPr lang="en-US" dirty="0" err="1"/>
              <a:t>virginicus</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a:xfrm>
            <a:off x="649224" y="1816100"/>
            <a:ext cx="5196405" cy="4751400"/>
          </a:xfrm>
        </p:spPr>
        <p:txBody>
          <a:bodyPr>
            <a:normAutofit/>
          </a:bodyPr>
          <a:lstStyle/>
          <a:p>
            <a:pPr marL="0" indent="0">
              <a:buNone/>
            </a:pPr>
            <a:r>
              <a:rPr lang="en-US" dirty="0" err="1"/>
              <a:t>Fringetree</a:t>
            </a:r>
            <a:endParaRPr lang="en-US" dirty="0"/>
          </a:p>
          <a:p>
            <a:endParaRPr lang="en-US" dirty="0"/>
          </a:p>
          <a:p>
            <a:r>
              <a:rPr lang="en-US" dirty="0"/>
              <a:t>Flowers spindly and white, showy, fragrant</a:t>
            </a:r>
          </a:p>
          <a:p>
            <a:r>
              <a:rPr lang="en-US" dirty="0"/>
              <a:t>Fruit dark blue to black berries</a:t>
            </a:r>
          </a:p>
          <a:p>
            <a:r>
              <a:rPr lang="en-US" dirty="0"/>
              <a:t>Twig has scattered warty lenticels</a:t>
            </a:r>
          </a:p>
          <a:p>
            <a:r>
              <a:rPr lang="en-US" dirty="0"/>
              <a:t>Leaves grow upwards from apical meristem</a:t>
            </a:r>
          </a:p>
          <a:p>
            <a:pPr lvl="1"/>
            <a:r>
              <a:rPr lang="en-US" dirty="0"/>
              <a:t>Bigger leaves may droop a bit</a:t>
            </a:r>
          </a:p>
          <a:p>
            <a:pPr lvl="1"/>
            <a:r>
              <a:rPr lang="en-US" dirty="0"/>
              <a:t>Opposite, entire, pale below, prominent midvein</a:t>
            </a:r>
          </a:p>
          <a:p>
            <a:pPr lvl="1"/>
            <a:r>
              <a:rPr lang="en-US" dirty="0"/>
              <a:t>Conspicuous white hairs underneath, shortish petioles</a:t>
            </a:r>
          </a:p>
          <a:p>
            <a:pPr lvl="1"/>
            <a:r>
              <a:rPr lang="en-US" dirty="0"/>
              <a:t>Leaves feel leathery</a:t>
            </a:r>
          </a:p>
        </p:txBody>
      </p:sp>
      <p:pic>
        <p:nvPicPr>
          <p:cNvPr id="4098" name="Picture 2" descr="https://www.dendroapp.frec.vt.edu/VT_Assets/Fact_Sheets/images/Chionanthus%20virginicus/leaf1.jpg">
            <a:extLst>
              <a:ext uri="{FF2B5EF4-FFF2-40B4-BE49-F238E27FC236}">
                <a16:creationId xmlns:a16="http://schemas.microsoft.com/office/drawing/2014/main" id="{723F112C-C9D8-44AA-8DF7-147BCDBA4B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36826" y="253973"/>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Chionanthus%20virginicus/flower1.jpg">
            <a:extLst>
              <a:ext uri="{FF2B5EF4-FFF2-40B4-BE49-F238E27FC236}">
                <a16:creationId xmlns:a16="http://schemas.microsoft.com/office/drawing/2014/main" id="{86D73691-7DC7-48EB-8CB3-A0B1FC0A0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723" y="2671678"/>
            <a:ext cx="1784011" cy="26830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Chionanthus%20virginicus/fruit1.jpg">
            <a:extLst>
              <a:ext uri="{FF2B5EF4-FFF2-40B4-BE49-F238E27FC236}">
                <a16:creationId xmlns:a16="http://schemas.microsoft.com/office/drawing/2014/main" id="{7EACC75F-C0F1-4B3A-877D-A8B1B4455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8" y="3822326"/>
            <a:ext cx="1636225" cy="204528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Chionanthus%20virginicus/twig1.jpg">
            <a:extLst>
              <a:ext uri="{FF2B5EF4-FFF2-40B4-BE49-F238E27FC236}">
                <a16:creationId xmlns:a16="http://schemas.microsoft.com/office/drawing/2014/main" id="{E4776BB3-71CB-4DF0-8E03-685FB3E2E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708" y="321083"/>
            <a:ext cx="1701559"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A3F62-6DEC-40B5-BFC5-AF07B68A7196}"/>
              </a:ext>
            </a:extLst>
          </p:cNvPr>
          <p:cNvSpPr/>
          <p:nvPr/>
        </p:nvSpPr>
        <p:spPr>
          <a:xfrm>
            <a:off x="7515708" y="6321279"/>
            <a:ext cx="6096000" cy="246221"/>
          </a:xfrm>
          <a:prstGeom prst="rect">
            <a:avLst/>
          </a:prstGeom>
        </p:spPr>
        <p:txBody>
          <a:bodyPr>
            <a:spAutoFit/>
          </a:bodyPr>
          <a:lstStyle/>
          <a:p>
            <a:r>
              <a:rPr lang="en-US" sz="1000" dirty="0">
                <a:hlinkClick r:id="rId6"/>
              </a:rPr>
              <a:t>http://dendro.cnre.vt.edu/dendrology/syllabus/factsheet.cfm?ID=27</a:t>
            </a:r>
            <a:endParaRPr lang="en-US" sz="1000" dirty="0"/>
          </a:p>
        </p:txBody>
      </p:sp>
    </p:spTree>
    <p:extLst>
      <p:ext uri="{BB962C8B-B14F-4D97-AF65-F5344CB8AC3E}">
        <p14:creationId xmlns:p14="http://schemas.microsoft.com/office/powerpoint/2010/main" val="280890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a:xfrm>
            <a:off x="649224" y="645106"/>
            <a:ext cx="5122652" cy="1259894"/>
          </a:xfrm>
        </p:spPr>
        <p:txBody>
          <a:bodyPr>
            <a:normAutofit/>
          </a:bodyPr>
          <a:lstStyle/>
          <a:p>
            <a:r>
              <a:rPr lang="en-US" dirty="0"/>
              <a:t>Acer </a:t>
            </a:r>
            <a:r>
              <a:rPr lang="en-US" dirty="0" err="1"/>
              <a:t>platanoides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Norway maple</a:t>
            </a:r>
          </a:p>
          <a:p>
            <a:endParaRPr lang="en-US" dirty="0"/>
          </a:p>
          <a:p>
            <a:r>
              <a:rPr lang="en-US" dirty="0"/>
              <a:t>Invasive</a:t>
            </a:r>
          </a:p>
          <a:p>
            <a:r>
              <a:rPr lang="en-US" dirty="0"/>
              <a:t>Bark shallowly furrowed (older)</a:t>
            </a:r>
          </a:p>
          <a:p>
            <a:r>
              <a:rPr lang="en-US" dirty="0"/>
              <a:t>Buds are green, but mature purple</a:t>
            </a:r>
          </a:p>
          <a:p>
            <a:r>
              <a:rPr lang="en-US" dirty="0"/>
              <a:t>Fruit = wide divergent, winged samara, bright yellow-green</a:t>
            </a:r>
          </a:p>
          <a:p>
            <a:r>
              <a:rPr lang="en-US" b="1" dirty="0"/>
              <a:t>Leaves are obnoxiously maple</a:t>
            </a:r>
          </a:p>
          <a:p>
            <a:pPr lvl="1"/>
            <a:r>
              <a:rPr lang="en-US" dirty="0"/>
              <a:t>Much more pointed than A. rubrum</a:t>
            </a:r>
          </a:p>
          <a:p>
            <a:pPr lvl="1"/>
            <a:r>
              <a:rPr lang="en-US" b="1" dirty="0"/>
              <a:t>Palmate, 5-7 lobes</a:t>
            </a:r>
          </a:p>
          <a:p>
            <a:pPr lvl="1"/>
            <a:r>
              <a:rPr lang="en-US" b="1" dirty="0"/>
              <a:t>Milky sap from petiole when detached</a:t>
            </a:r>
          </a:p>
          <a:p>
            <a:pPr lvl="1"/>
            <a:r>
              <a:rPr lang="en-US" dirty="0"/>
              <a:t>Can also be purple (cultivar)</a:t>
            </a:r>
          </a:p>
        </p:txBody>
      </p:sp>
      <p:pic>
        <p:nvPicPr>
          <p:cNvPr id="3074" name="Picture 2" descr="https://www.dendroapp.frec.vt.edu/VT_Assets/Fact_Sheets/images/Acer%20platanoides/leaf1.jpg">
            <a:extLst>
              <a:ext uri="{FF2B5EF4-FFF2-40B4-BE49-F238E27FC236}">
                <a16:creationId xmlns:a16="http://schemas.microsoft.com/office/drawing/2014/main" id="{9C021127-DBC8-409C-A5BE-3B9F2DCC9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5860" y="301400"/>
            <a:ext cx="2757971" cy="39259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cer%20platanoides/fruit1.jpg">
            <a:extLst>
              <a:ext uri="{FF2B5EF4-FFF2-40B4-BE49-F238E27FC236}">
                <a16:creationId xmlns:a16="http://schemas.microsoft.com/office/drawing/2014/main" id="{2D522419-46F9-454B-B37C-B076C097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47" y="476250"/>
            <a:ext cx="2400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cer%20platanoides/twig1.jpg">
            <a:extLst>
              <a:ext uri="{FF2B5EF4-FFF2-40B4-BE49-F238E27FC236}">
                <a16:creationId xmlns:a16="http://schemas.microsoft.com/office/drawing/2014/main" id="{59F45942-C2E9-4A19-8D44-DB44DCD5C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832" y="3562350"/>
            <a:ext cx="1538116" cy="2873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cer%20platanoides/bark1.jpg">
            <a:extLst>
              <a:ext uri="{FF2B5EF4-FFF2-40B4-BE49-F238E27FC236}">
                <a16:creationId xmlns:a16="http://schemas.microsoft.com/office/drawing/2014/main" id="{57FCBFBF-7181-4157-9641-981232A28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596" y="3781966"/>
            <a:ext cx="1728616" cy="259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E77988-C23E-47BD-BF64-B6050641EF52}"/>
              </a:ext>
            </a:extLst>
          </p:cNvPr>
          <p:cNvSpPr/>
          <p:nvPr/>
        </p:nvSpPr>
        <p:spPr>
          <a:xfrm>
            <a:off x="7620000" y="6497024"/>
            <a:ext cx="6096000" cy="246221"/>
          </a:xfrm>
          <a:prstGeom prst="rect">
            <a:avLst/>
          </a:prstGeom>
        </p:spPr>
        <p:txBody>
          <a:bodyPr>
            <a:spAutoFit/>
          </a:bodyPr>
          <a:lstStyle/>
          <a:p>
            <a:r>
              <a:rPr lang="en-US" sz="1000" dirty="0">
                <a:hlinkClick r:id="rId6"/>
              </a:rPr>
              <a:t>http://dendro.cnre.vt.edu/dendrology/syllabus/factsheet.cfm?ID=6</a:t>
            </a:r>
            <a:endParaRPr lang="en-US" sz="1000" dirty="0"/>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50968-8EFE-4371-9B6A-1900C4C4A51D}"/>
              </a:ext>
            </a:extLst>
          </p:cNvPr>
          <p:cNvSpPr>
            <a:spLocks noGrp="1"/>
          </p:cNvSpPr>
          <p:nvPr>
            <p:ph type="title"/>
          </p:nvPr>
        </p:nvSpPr>
        <p:spPr>
          <a:xfrm>
            <a:off x="649224" y="645106"/>
            <a:ext cx="5122652" cy="1259894"/>
          </a:xfrm>
        </p:spPr>
        <p:txBody>
          <a:bodyPr>
            <a:normAutofit/>
          </a:bodyPr>
          <a:lstStyle/>
          <a:p>
            <a:r>
              <a:rPr lang="en-US" dirty="0"/>
              <a:t>Heracleum </a:t>
            </a:r>
            <a:r>
              <a:rPr lang="en-US" dirty="0" err="1"/>
              <a:t>mantegazzanium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62A1FC-B945-4BBE-8E7A-DBA598351A7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Giant hogweed</a:t>
            </a:r>
          </a:p>
          <a:p>
            <a:r>
              <a:rPr lang="en-US" b="1" dirty="0"/>
              <a:t>TOXIC (lethal) DO NOT TOUCH	</a:t>
            </a:r>
          </a:p>
          <a:p>
            <a:endParaRPr lang="en-US" dirty="0"/>
          </a:p>
          <a:p>
            <a:r>
              <a:rPr lang="en-US" dirty="0"/>
              <a:t>Invasive</a:t>
            </a:r>
          </a:p>
          <a:p>
            <a:r>
              <a:rPr lang="en-US" b="1" dirty="0"/>
              <a:t>White flowers with 50-150 rays, like umbrella</a:t>
            </a:r>
          </a:p>
          <a:p>
            <a:r>
              <a:rPr lang="en-US" b="1" dirty="0"/>
              <a:t>7-14 feet tall</a:t>
            </a:r>
          </a:p>
          <a:p>
            <a:r>
              <a:rPr lang="en-US" b="1" dirty="0"/>
              <a:t>Huge leaves, deeply lobed, to 5 feet across</a:t>
            </a:r>
          </a:p>
          <a:p>
            <a:r>
              <a:rPr lang="en-US" b="1" dirty="0"/>
              <a:t>Stems are green with purple splotches, prominent white hairs</a:t>
            </a:r>
          </a:p>
          <a:p>
            <a:r>
              <a:rPr lang="en-US" b="1" dirty="0"/>
              <a:t>Seeds are flat, dry, oval with brown lines</a:t>
            </a:r>
          </a:p>
          <a:p>
            <a:r>
              <a:rPr lang="en-US" b="1" dirty="0"/>
              <a:t>NOT IN PLOT </a:t>
            </a:r>
            <a:r>
              <a:rPr lang="en-US" dirty="0"/>
              <a:t>– here for reference because it has been found in Warren County</a:t>
            </a:r>
          </a:p>
        </p:txBody>
      </p:sp>
      <p:pic>
        <p:nvPicPr>
          <p:cNvPr id="7170" name="Picture 2" descr="man standing next to giant hogweed to show size">
            <a:extLst>
              <a:ext uri="{FF2B5EF4-FFF2-40B4-BE49-F238E27FC236}">
                <a16:creationId xmlns:a16="http://schemas.microsoft.com/office/drawing/2014/main" id="{57AAC6B2-8882-48C1-9A27-F876318CF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8245" y="355600"/>
            <a:ext cx="2324153" cy="232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giant hogweed flowers">
            <a:extLst>
              <a:ext uri="{FF2B5EF4-FFF2-40B4-BE49-F238E27FC236}">
                <a16:creationId xmlns:a16="http://schemas.microsoft.com/office/drawing/2014/main" id="{6ECDDB58-B8D8-4031-BDF2-6E4557021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23" y="1090491"/>
            <a:ext cx="2324154" cy="193679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iant hogweed leaf with a compass to show size">
            <a:extLst>
              <a:ext uri="{FF2B5EF4-FFF2-40B4-BE49-F238E27FC236}">
                <a16:creationId xmlns:a16="http://schemas.microsoft.com/office/drawing/2014/main" id="{C4FEC906-1066-4DE8-BD93-78C0F0F68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825" y="3294892"/>
            <a:ext cx="1825044" cy="18250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iant hogweed seeds">
            <a:extLst>
              <a:ext uri="{FF2B5EF4-FFF2-40B4-BE49-F238E27FC236}">
                <a16:creationId xmlns:a16="http://schemas.microsoft.com/office/drawing/2014/main" id="{3464B4E7-DAF8-45CF-BBB6-51B68C1BC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225" y="3036139"/>
            <a:ext cx="2083797" cy="208379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iant hogweed stem close up showing white hairs">
            <a:extLst>
              <a:ext uri="{FF2B5EF4-FFF2-40B4-BE49-F238E27FC236}">
                <a16:creationId xmlns:a16="http://schemas.microsoft.com/office/drawing/2014/main" id="{78AABE18-05D1-40C2-8023-309416D48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793" y="390562"/>
            <a:ext cx="2038076" cy="2038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2289C-F275-40E9-9080-EE333DE37198}"/>
              </a:ext>
            </a:extLst>
          </p:cNvPr>
          <p:cNvSpPr/>
          <p:nvPr/>
        </p:nvSpPr>
        <p:spPr>
          <a:xfrm>
            <a:off x="7904495" y="6159661"/>
            <a:ext cx="4047903" cy="307777"/>
          </a:xfrm>
          <a:prstGeom prst="rect">
            <a:avLst/>
          </a:prstGeom>
        </p:spPr>
        <p:txBody>
          <a:bodyPr wrap="none">
            <a:spAutoFit/>
          </a:bodyPr>
          <a:lstStyle/>
          <a:p>
            <a:r>
              <a:rPr lang="en-US" sz="1400" dirty="0">
                <a:hlinkClick r:id="rId7"/>
              </a:rPr>
              <a:t>https://www.dec.ny.gov/animals/72766.html</a:t>
            </a:r>
            <a:endParaRPr lang="en-US" sz="1400" dirty="0"/>
          </a:p>
        </p:txBody>
      </p:sp>
      <p:sp>
        <p:nvSpPr>
          <p:cNvPr id="5" name="TextBox 4">
            <a:extLst>
              <a:ext uri="{FF2B5EF4-FFF2-40B4-BE49-F238E27FC236}">
                <a16:creationId xmlns:a16="http://schemas.microsoft.com/office/drawing/2014/main" id="{8B717042-A6FF-4C13-9072-8AA8A14B7A0B}"/>
              </a:ext>
            </a:extLst>
          </p:cNvPr>
          <p:cNvSpPr txBox="1"/>
          <p:nvPr/>
        </p:nvSpPr>
        <p:spPr>
          <a:xfrm>
            <a:off x="7142373" y="5236331"/>
            <a:ext cx="5122652" cy="923330"/>
          </a:xfrm>
          <a:prstGeom prst="rect">
            <a:avLst/>
          </a:prstGeom>
          <a:noFill/>
        </p:spPr>
        <p:txBody>
          <a:bodyPr wrap="square" rtlCol="0">
            <a:spAutoFit/>
          </a:bodyPr>
          <a:lstStyle/>
          <a:p>
            <a:r>
              <a:rPr lang="en-US" dirty="0"/>
              <a:t>If you are unsure about identification, please see the NY DEC website for other pictures and common misidentifications</a:t>
            </a:r>
          </a:p>
        </p:txBody>
      </p:sp>
    </p:spTree>
    <p:extLst>
      <p:ext uri="{BB962C8B-B14F-4D97-AF65-F5344CB8AC3E}">
        <p14:creationId xmlns:p14="http://schemas.microsoft.com/office/powerpoint/2010/main" val="796630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a:xfrm>
            <a:off x="649224" y="645106"/>
            <a:ext cx="6574536" cy="1259894"/>
          </a:xfrm>
        </p:spPr>
        <p:txBody>
          <a:bodyPr>
            <a:normAutofit/>
          </a:bodyPr>
          <a:lstStyle/>
          <a:p>
            <a:r>
              <a:rPr lang="en-US" dirty="0"/>
              <a:t>Acer rubrum</a:t>
            </a:r>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a:xfrm>
            <a:off x="649225" y="2133600"/>
            <a:ext cx="5446776" cy="3759253"/>
          </a:xfrm>
        </p:spPr>
        <p:txBody>
          <a:bodyPr>
            <a:normAutofit/>
          </a:bodyPr>
          <a:lstStyle/>
          <a:p>
            <a:pPr marL="0" indent="0">
              <a:buNone/>
            </a:pPr>
            <a:r>
              <a:rPr lang="en-US" dirty="0"/>
              <a:t>Red maple</a:t>
            </a:r>
          </a:p>
          <a:p>
            <a:endParaRPr lang="en-US" dirty="0"/>
          </a:p>
          <a:p>
            <a:r>
              <a:rPr lang="en-US" dirty="0"/>
              <a:t>Bark smooth and light grey young, otherwise darker and breaks up into long, fine scaly plates</a:t>
            </a:r>
          </a:p>
          <a:p>
            <a:r>
              <a:rPr lang="en-US" dirty="0"/>
              <a:t>Buds reddish and lustrous with small lenticels</a:t>
            </a:r>
          </a:p>
          <a:p>
            <a:r>
              <a:rPr lang="en-US" dirty="0"/>
              <a:t>Fruit is light brown to reddish samaras on long stems</a:t>
            </a:r>
          </a:p>
          <a:p>
            <a:r>
              <a:rPr lang="en-US" b="1" dirty="0"/>
              <a:t>Leaves opposite, have red petioles</a:t>
            </a:r>
          </a:p>
          <a:p>
            <a:pPr lvl="1"/>
            <a:r>
              <a:rPr lang="en-US" dirty="0"/>
              <a:t>3 lobes, toothed, </a:t>
            </a:r>
            <a:r>
              <a:rPr lang="en-US" b="1" dirty="0"/>
              <a:t>pale underside</a:t>
            </a:r>
          </a:p>
        </p:txBody>
      </p:sp>
      <p:pic>
        <p:nvPicPr>
          <p:cNvPr id="2050" name="Picture 2" descr="https://www.dendroapp.frec.vt.edu/VT_Assets/Fact_Sheets/images/Acer%20rubrum/leaf1.jpg">
            <a:extLst>
              <a:ext uri="{FF2B5EF4-FFF2-40B4-BE49-F238E27FC236}">
                <a16:creationId xmlns:a16="http://schemas.microsoft.com/office/drawing/2014/main" id="{A1597AC8-E9C2-4BFE-A82E-336EF96FF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4807" y="399718"/>
            <a:ext cx="2651922" cy="39878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Acer%20rubrum/fruit1.jpg">
            <a:extLst>
              <a:ext uri="{FF2B5EF4-FFF2-40B4-BE49-F238E27FC236}">
                <a16:creationId xmlns:a16="http://schemas.microsoft.com/office/drawing/2014/main" id="{85EA80A2-0151-4E95-A597-A92BB70F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0" y="299175"/>
            <a:ext cx="2057839" cy="31194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Acer%20rubrum/twig1.jpg">
            <a:extLst>
              <a:ext uri="{FF2B5EF4-FFF2-40B4-BE49-F238E27FC236}">
                <a16:creationId xmlns:a16="http://schemas.microsoft.com/office/drawing/2014/main" id="{AA0DB423-76B5-46E3-9E93-EDD117EF3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262" y="299175"/>
            <a:ext cx="965352" cy="25656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dendroapp.frec.vt.edu/VT_Assets/Fact_Sheets/images/Acer%20rubrum/bark1.jpg">
            <a:extLst>
              <a:ext uri="{FF2B5EF4-FFF2-40B4-BE49-F238E27FC236}">
                <a16:creationId xmlns:a16="http://schemas.microsoft.com/office/drawing/2014/main" id="{176748D8-34F8-4B66-9BED-99A4DF79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07" y="3640595"/>
            <a:ext cx="2057839" cy="2572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DFD38-7139-453D-A2BA-04E6D9048D7E}"/>
              </a:ext>
            </a:extLst>
          </p:cNvPr>
          <p:cNvSpPr/>
          <p:nvPr/>
        </p:nvSpPr>
        <p:spPr>
          <a:xfrm>
            <a:off x="7772400" y="6406779"/>
            <a:ext cx="6096000" cy="246221"/>
          </a:xfrm>
          <a:prstGeom prst="rect">
            <a:avLst/>
          </a:prstGeom>
        </p:spPr>
        <p:txBody>
          <a:bodyPr>
            <a:spAutoFit/>
          </a:bodyPr>
          <a:lstStyle/>
          <a:p>
            <a:r>
              <a:rPr lang="en-US" sz="1000" dirty="0">
                <a:hlinkClick r:id="rId6"/>
              </a:rPr>
              <a:t>http://dendro.cnre.vt.edu/dendrology/syllabus/factsheet.cfm?ID=1</a:t>
            </a:r>
            <a:endParaRPr lang="en-US" sz="1000" dirty="0"/>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09309-65F8-4B1C-8D93-660F0E84220A}"/>
              </a:ext>
            </a:extLst>
          </p:cNvPr>
          <p:cNvSpPr>
            <a:spLocks noGrp="1"/>
          </p:cNvSpPr>
          <p:nvPr>
            <p:ph type="title"/>
          </p:nvPr>
        </p:nvSpPr>
        <p:spPr>
          <a:xfrm>
            <a:off x="649224" y="645106"/>
            <a:ext cx="3650279" cy="1259894"/>
          </a:xfrm>
        </p:spPr>
        <p:txBody>
          <a:bodyPr>
            <a:normAutofit/>
          </a:bodyPr>
          <a:lstStyle/>
          <a:p>
            <a:r>
              <a:rPr lang="en-US" dirty="0" err="1"/>
              <a:t>Microstegium</a:t>
            </a:r>
            <a:r>
              <a:rPr lang="en-US" dirty="0"/>
              <a:t> </a:t>
            </a:r>
            <a:r>
              <a:rPr lang="en-US" dirty="0" err="1"/>
              <a:t>vimineum</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C16B2FD-EA29-4A27-B442-EC7C803E8005}"/>
              </a:ext>
            </a:extLst>
          </p:cNvPr>
          <p:cNvSpPr>
            <a:spLocks noGrp="1"/>
          </p:cNvSpPr>
          <p:nvPr>
            <p:ph idx="1"/>
          </p:nvPr>
        </p:nvSpPr>
        <p:spPr>
          <a:xfrm>
            <a:off x="649225" y="2133600"/>
            <a:ext cx="3650278" cy="3759253"/>
          </a:xfrm>
        </p:spPr>
        <p:txBody>
          <a:bodyPr>
            <a:normAutofit/>
          </a:bodyPr>
          <a:lstStyle/>
          <a:p>
            <a:pPr marL="0" indent="0">
              <a:buNone/>
            </a:pPr>
            <a:r>
              <a:rPr lang="en-US" dirty="0" err="1"/>
              <a:t>Japenese</a:t>
            </a:r>
            <a:r>
              <a:rPr lang="en-US" dirty="0"/>
              <a:t> </a:t>
            </a:r>
            <a:r>
              <a:rPr lang="en-US" dirty="0" err="1"/>
              <a:t>stiltgrass</a:t>
            </a:r>
            <a:endParaRPr lang="en-US" dirty="0"/>
          </a:p>
          <a:p>
            <a:endParaRPr lang="en-US" dirty="0"/>
          </a:p>
          <a:p>
            <a:r>
              <a:rPr lang="en-US" dirty="0"/>
              <a:t>Invasive</a:t>
            </a:r>
          </a:p>
          <a:p>
            <a:r>
              <a:rPr lang="en-US" b="1" dirty="0"/>
              <a:t>Elongated leaves, alternate</a:t>
            </a:r>
          </a:p>
          <a:p>
            <a:pPr lvl="1"/>
            <a:r>
              <a:rPr lang="en-US" b="1" dirty="0"/>
              <a:t>NO RIPPLES (smooth)</a:t>
            </a:r>
          </a:p>
          <a:p>
            <a:pPr lvl="1"/>
            <a:r>
              <a:rPr lang="en-US" dirty="0"/>
              <a:t>Not too glabrous</a:t>
            </a:r>
          </a:p>
          <a:p>
            <a:pPr lvl="1"/>
            <a:r>
              <a:rPr lang="en-US" dirty="0"/>
              <a:t>Thin leaves</a:t>
            </a:r>
          </a:p>
          <a:p>
            <a:r>
              <a:rPr lang="en-US" dirty="0"/>
              <a:t>Ground cover</a:t>
            </a:r>
          </a:p>
        </p:txBody>
      </p:sp>
      <p:pic>
        <p:nvPicPr>
          <p:cNvPr id="1026" name="Picture 2" descr="Large Photo of Microstegium vimineum">
            <a:extLst>
              <a:ext uri="{FF2B5EF4-FFF2-40B4-BE49-F238E27FC236}">
                <a16:creationId xmlns:a16="http://schemas.microsoft.com/office/drawing/2014/main" id="{4C0BC7EB-78CE-48B3-B670-D66754C722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46" r="5290" b="-2"/>
          <a:stretch/>
        </p:blipFill>
        <p:spPr bwMode="auto">
          <a:xfrm>
            <a:off x="6487885" y="413867"/>
            <a:ext cx="5477120" cy="4137449"/>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Large Photo of Microstegium vimineum">
            <a:extLst>
              <a:ext uri="{FF2B5EF4-FFF2-40B4-BE49-F238E27FC236}">
                <a16:creationId xmlns:a16="http://schemas.microsoft.com/office/drawing/2014/main" id="{D83BD023-18C2-471C-A69D-8D6A67C71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183" y="4545936"/>
            <a:ext cx="3099707" cy="20664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75D1C0-E6FF-468F-8691-BD15BFEBE2C3}"/>
              </a:ext>
            </a:extLst>
          </p:cNvPr>
          <p:cNvSpPr/>
          <p:nvPr/>
        </p:nvSpPr>
        <p:spPr>
          <a:xfrm>
            <a:off x="8278740" y="5456062"/>
            <a:ext cx="3264035" cy="246221"/>
          </a:xfrm>
          <a:prstGeom prst="rect">
            <a:avLst/>
          </a:prstGeom>
        </p:spPr>
        <p:txBody>
          <a:bodyPr wrap="none">
            <a:spAutoFit/>
          </a:bodyPr>
          <a:lstStyle/>
          <a:p>
            <a:r>
              <a:rPr lang="en-US" sz="1000" dirty="0">
                <a:hlinkClick r:id="rId4"/>
              </a:rPr>
              <a:t>https://plants.usda.gov/core/profile?symbol=MIVI</a:t>
            </a:r>
            <a:endParaRPr lang="en-US" sz="1000" dirty="0"/>
          </a:p>
        </p:txBody>
      </p:sp>
    </p:spTree>
    <p:extLst>
      <p:ext uri="{BB962C8B-B14F-4D97-AF65-F5344CB8AC3E}">
        <p14:creationId xmlns:p14="http://schemas.microsoft.com/office/powerpoint/2010/main" val="3743636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71560-3267-4F7C-A415-6AAA323332BF}"/>
              </a:ext>
            </a:extLst>
          </p:cNvPr>
          <p:cNvSpPr>
            <a:spLocks noGrp="1"/>
          </p:cNvSpPr>
          <p:nvPr>
            <p:ph type="title"/>
          </p:nvPr>
        </p:nvSpPr>
        <p:spPr>
          <a:xfrm>
            <a:off x="649224" y="645106"/>
            <a:ext cx="3650279" cy="1259894"/>
          </a:xfrm>
        </p:spPr>
        <p:txBody>
          <a:bodyPr>
            <a:normAutofit/>
          </a:bodyPr>
          <a:lstStyle/>
          <a:p>
            <a:r>
              <a:rPr lang="en-US" dirty="0" err="1"/>
              <a:t>Oplismenus</a:t>
            </a:r>
            <a:r>
              <a:rPr lang="en-US" dirty="0"/>
              <a:t> </a:t>
            </a:r>
            <a:r>
              <a:rPr lang="en-US" dirty="0" err="1"/>
              <a:t>undulatifolius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B91A587-7FB4-4C65-BCC2-7F4CBAC55872}"/>
              </a:ext>
            </a:extLst>
          </p:cNvPr>
          <p:cNvSpPr>
            <a:spLocks noGrp="1"/>
          </p:cNvSpPr>
          <p:nvPr>
            <p:ph idx="1"/>
          </p:nvPr>
        </p:nvSpPr>
        <p:spPr>
          <a:xfrm>
            <a:off x="649225" y="2133600"/>
            <a:ext cx="3650278" cy="3759253"/>
          </a:xfrm>
        </p:spPr>
        <p:txBody>
          <a:bodyPr>
            <a:normAutofit/>
          </a:bodyPr>
          <a:lstStyle/>
          <a:p>
            <a:pPr marL="0" indent="0">
              <a:buNone/>
            </a:pPr>
            <a:r>
              <a:rPr lang="en-US" dirty="0"/>
              <a:t>Wavyleaf </a:t>
            </a:r>
            <a:r>
              <a:rPr lang="en-US" dirty="0" err="1"/>
              <a:t>basketgrass</a:t>
            </a:r>
            <a:endParaRPr lang="en-US" dirty="0"/>
          </a:p>
          <a:p>
            <a:endParaRPr lang="en-US" dirty="0"/>
          </a:p>
          <a:p>
            <a:r>
              <a:rPr lang="en-US" dirty="0"/>
              <a:t>Invasive</a:t>
            </a:r>
          </a:p>
          <a:p>
            <a:r>
              <a:rPr lang="en-US" dirty="0"/>
              <a:t>Small, glabrous, </a:t>
            </a:r>
            <a:r>
              <a:rPr lang="en-US" b="1" dirty="0"/>
              <a:t>ripples across leaves</a:t>
            </a:r>
          </a:p>
          <a:p>
            <a:r>
              <a:rPr lang="en-US" b="1" dirty="0"/>
              <a:t>Hairy stems</a:t>
            </a:r>
          </a:p>
        </p:txBody>
      </p:sp>
      <p:pic>
        <p:nvPicPr>
          <p:cNvPr id="2050" name="Picture 2" descr="https://bugwoodcloud.org/images/768x512/5389748.jpg">
            <a:extLst>
              <a:ext uri="{FF2B5EF4-FFF2-40B4-BE49-F238E27FC236}">
                <a16:creationId xmlns:a16="http://schemas.microsoft.com/office/drawing/2014/main" id="{B5FFF190-9366-4D12-98E3-5538A4BC6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8" b="1"/>
          <a:stretch/>
        </p:blipFill>
        <p:spPr bwMode="auto">
          <a:xfrm>
            <a:off x="8235399" y="514818"/>
            <a:ext cx="3680621" cy="278036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bugwoodcloud.org/images/768x512/5385774.jpg">
            <a:extLst>
              <a:ext uri="{FF2B5EF4-FFF2-40B4-BE49-F238E27FC236}">
                <a16:creationId xmlns:a16="http://schemas.microsoft.com/office/drawing/2014/main" id="{024AC4CE-79A2-4349-B32E-F9E369D18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602" y="489708"/>
            <a:ext cx="3650278" cy="27377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bugwoodcloud.org/images/768x512/5445026.jpg">
            <a:extLst>
              <a:ext uri="{FF2B5EF4-FFF2-40B4-BE49-F238E27FC236}">
                <a16:creationId xmlns:a16="http://schemas.microsoft.com/office/drawing/2014/main" id="{8490400F-FE4F-4F7B-89DD-C78C24A67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399" y="3499001"/>
            <a:ext cx="2357202" cy="28692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46FD62-D7FD-4194-B0B8-F4AAE17A9B8C}"/>
              </a:ext>
            </a:extLst>
          </p:cNvPr>
          <p:cNvSpPr/>
          <p:nvPr/>
        </p:nvSpPr>
        <p:spPr>
          <a:xfrm>
            <a:off x="7982861" y="6321279"/>
            <a:ext cx="6096000" cy="246221"/>
          </a:xfrm>
          <a:prstGeom prst="rect">
            <a:avLst/>
          </a:prstGeom>
        </p:spPr>
        <p:txBody>
          <a:bodyPr>
            <a:spAutoFit/>
          </a:bodyPr>
          <a:lstStyle/>
          <a:p>
            <a:r>
              <a:rPr lang="en-US" sz="1000" dirty="0">
                <a:hlinkClick r:id="rId5"/>
              </a:rPr>
              <a:t>https://www.invasiveplantatlas.org/subject.html?sub=79593</a:t>
            </a:r>
            <a:endParaRPr lang="en-US" sz="1000" dirty="0"/>
          </a:p>
        </p:txBody>
      </p:sp>
    </p:spTree>
    <p:extLst>
      <p:ext uri="{BB962C8B-B14F-4D97-AF65-F5344CB8AC3E}">
        <p14:creationId xmlns:p14="http://schemas.microsoft.com/office/powerpoint/2010/main" val="4159090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E7805-F486-4304-8098-48574B7363C4}"/>
              </a:ext>
            </a:extLst>
          </p:cNvPr>
          <p:cNvSpPr>
            <a:spLocks noGrp="1"/>
          </p:cNvSpPr>
          <p:nvPr>
            <p:ph type="title"/>
          </p:nvPr>
        </p:nvSpPr>
        <p:spPr>
          <a:xfrm>
            <a:off x="649224" y="645106"/>
            <a:ext cx="5122652" cy="1259894"/>
          </a:xfrm>
        </p:spPr>
        <p:txBody>
          <a:bodyPr>
            <a:normAutofit/>
          </a:bodyPr>
          <a:lstStyle/>
          <a:p>
            <a:r>
              <a:rPr lang="en-US" dirty="0" err="1"/>
              <a:t>Parthenocissus</a:t>
            </a:r>
            <a:r>
              <a:rPr lang="en-US" dirty="0"/>
              <a:t> quinquefolia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B56E66-7E28-4DD4-8076-8D52C5670A40}"/>
              </a:ext>
            </a:extLst>
          </p:cNvPr>
          <p:cNvSpPr>
            <a:spLocks noGrp="1"/>
          </p:cNvSpPr>
          <p:nvPr>
            <p:ph idx="1"/>
          </p:nvPr>
        </p:nvSpPr>
        <p:spPr>
          <a:xfrm>
            <a:off x="649225" y="2133600"/>
            <a:ext cx="5122652" cy="3759253"/>
          </a:xfrm>
        </p:spPr>
        <p:txBody>
          <a:bodyPr>
            <a:normAutofit/>
          </a:bodyPr>
          <a:lstStyle/>
          <a:p>
            <a:pPr marL="0" indent="0">
              <a:buNone/>
            </a:pPr>
            <a:r>
              <a:rPr lang="en-US" dirty="0"/>
              <a:t>Virginia creeper</a:t>
            </a:r>
          </a:p>
          <a:p>
            <a:endParaRPr lang="en-US" dirty="0"/>
          </a:p>
          <a:p>
            <a:r>
              <a:rPr lang="en-US" dirty="0"/>
              <a:t>Bright red fall color</a:t>
            </a:r>
          </a:p>
          <a:p>
            <a:r>
              <a:rPr lang="en-US" b="1" dirty="0"/>
              <a:t>Tendrils from vine are much heftier than T. radicans (poison ivy)</a:t>
            </a:r>
          </a:p>
          <a:p>
            <a:pPr lvl="1"/>
            <a:r>
              <a:rPr lang="en-US" dirty="0"/>
              <a:t>Look like hard lab bug feet that you don’t want on you</a:t>
            </a:r>
          </a:p>
          <a:p>
            <a:r>
              <a:rPr lang="en-US" dirty="0"/>
              <a:t>Leaves alternate, coarse toothed</a:t>
            </a:r>
          </a:p>
          <a:p>
            <a:pPr lvl="1"/>
            <a:r>
              <a:rPr lang="en-US" b="1" dirty="0"/>
              <a:t>Palmately compound in 5s (like </a:t>
            </a:r>
            <a:r>
              <a:rPr lang="en-US" b="1" dirty="0" err="1"/>
              <a:t>Rubus</a:t>
            </a:r>
            <a:r>
              <a:rPr lang="en-US" b="1" dirty="0"/>
              <a:t> </a:t>
            </a:r>
            <a:r>
              <a:rPr lang="en-US" b="1" dirty="0" err="1"/>
              <a:t>allegheniensis</a:t>
            </a:r>
            <a:r>
              <a:rPr lang="en-US" b="1" dirty="0"/>
              <a:t>)</a:t>
            </a:r>
          </a:p>
        </p:txBody>
      </p:sp>
      <p:pic>
        <p:nvPicPr>
          <p:cNvPr id="6146" name="Picture 2" descr="https://www.dendroapp.frec.vt.edu/VT_Assets/Fact_Sheets/images/Parthenocissus%20quinquefolia/leaf1.jpg">
            <a:extLst>
              <a:ext uri="{FF2B5EF4-FFF2-40B4-BE49-F238E27FC236}">
                <a16:creationId xmlns:a16="http://schemas.microsoft.com/office/drawing/2014/main" id="{DA4BCA3F-62E2-4B63-BF64-F7F61C4D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2117" y="440871"/>
            <a:ext cx="3617003" cy="452125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ttps://www.dendroapp.frec.vt.edu/VT_Assets/Fact_Sheets/images/Parthenocissus%20quinquefolia/bark1.jpg">
            <a:extLst>
              <a:ext uri="{FF2B5EF4-FFF2-40B4-BE49-F238E27FC236}">
                <a16:creationId xmlns:a16="http://schemas.microsoft.com/office/drawing/2014/main" id="{92B06B55-9EC7-4E08-A995-B8CD322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937" y="1078367"/>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BF458B-1F49-44CC-AE4C-149B0556B1B7}"/>
              </a:ext>
            </a:extLst>
          </p:cNvPr>
          <p:cNvSpPr/>
          <p:nvPr/>
        </p:nvSpPr>
        <p:spPr>
          <a:xfrm>
            <a:off x="7505700" y="6294018"/>
            <a:ext cx="6096000" cy="246221"/>
          </a:xfrm>
          <a:prstGeom prst="rect">
            <a:avLst/>
          </a:prstGeom>
        </p:spPr>
        <p:txBody>
          <a:bodyPr>
            <a:spAutoFit/>
          </a:bodyPr>
          <a:lstStyle/>
          <a:p>
            <a:r>
              <a:rPr lang="en-US" sz="1000" dirty="0">
                <a:hlinkClick r:id="rId4"/>
              </a:rPr>
              <a:t>http://dendro.cnre.vt.edu/dendrology/syllabus/factsheet.cfm?ID=126</a:t>
            </a:r>
            <a:endParaRPr lang="en-US" sz="1000" dirty="0"/>
          </a:p>
        </p:txBody>
      </p:sp>
    </p:spTree>
    <p:extLst>
      <p:ext uri="{BB962C8B-B14F-4D97-AF65-F5344CB8AC3E}">
        <p14:creationId xmlns:p14="http://schemas.microsoft.com/office/powerpoint/2010/main" val="1513008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E1D64-4A29-489C-9867-234164301705}"/>
              </a:ext>
            </a:extLst>
          </p:cNvPr>
          <p:cNvSpPr>
            <a:spLocks noGrp="1"/>
          </p:cNvSpPr>
          <p:nvPr>
            <p:ph type="title"/>
          </p:nvPr>
        </p:nvSpPr>
        <p:spPr>
          <a:xfrm>
            <a:off x="649224" y="645106"/>
            <a:ext cx="3650279" cy="1259894"/>
          </a:xfrm>
        </p:spPr>
        <p:txBody>
          <a:bodyPr>
            <a:normAutofit/>
          </a:bodyPr>
          <a:lstStyle/>
          <a:p>
            <a:pPr>
              <a:lnSpc>
                <a:spcPct val="90000"/>
              </a:lnSpc>
            </a:pPr>
            <a:r>
              <a:rPr lang="en-US" sz="2800" dirty="0" err="1"/>
              <a:t>Persicaria</a:t>
            </a:r>
            <a:r>
              <a:rPr lang="en-US" sz="2800" dirty="0"/>
              <a:t> </a:t>
            </a:r>
            <a:r>
              <a:rPr lang="en-US" sz="2800" dirty="0" err="1"/>
              <a:t>perfoliata</a:t>
            </a:r>
            <a:r>
              <a:rPr lang="en-US" sz="2800" dirty="0"/>
              <a:t> </a:t>
            </a:r>
            <a:br>
              <a:rPr lang="en-US" sz="2800" dirty="0"/>
            </a:br>
            <a:r>
              <a:rPr lang="en-US" sz="2000" dirty="0"/>
              <a:t>(Polygonum </a:t>
            </a:r>
            <a:r>
              <a:rPr lang="en-US" sz="2000" dirty="0" err="1"/>
              <a:t>perfoliatum</a:t>
            </a:r>
            <a:r>
              <a:rPr lang="en-US" sz="2000" dirty="0"/>
              <a:t>)</a:t>
            </a:r>
            <a:endParaRPr lang="en-US" sz="2800"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0B2614-EA52-447C-8AD8-B5C578E300C2}"/>
              </a:ext>
            </a:extLst>
          </p:cNvPr>
          <p:cNvSpPr>
            <a:spLocks noGrp="1"/>
          </p:cNvSpPr>
          <p:nvPr>
            <p:ph idx="1"/>
          </p:nvPr>
        </p:nvSpPr>
        <p:spPr>
          <a:xfrm>
            <a:off x="649225" y="2133600"/>
            <a:ext cx="3650278" cy="3759253"/>
          </a:xfrm>
        </p:spPr>
        <p:txBody>
          <a:bodyPr>
            <a:normAutofit lnSpcReduction="10000"/>
          </a:bodyPr>
          <a:lstStyle/>
          <a:p>
            <a:pPr marL="0" indent="0">
              <a:buNone/>
            </a:pPr>
            <a:r>
              <a:rPr lang="en-US" dirty="0"/>
              <a:t>Mile-a-minute</a:t>
            </a:r>
          </a:p>
          <a:p>
            <a:endParaRPr lang="en-US" dirty="0"/>
          </a:p>
          <a:p>
            <a:r>
              <a:rPr lang="en-US" dirty="0"/>
              <a:t>Invasive</a:t>
            </a:r>
          </a:p>
          <a:p>
            <a:r>
              <a:rPr lang="en-US" b="1" dirty="0"/>
              <a:t>Grows very quickly (~6 in./day)</a:t>
            </a:r>
          </a:p>
          <a:p>
            <a:r>
              <a:rPr lang="en-US" dirty="0"/>
              <a:t>Fruits look like tiny berries</a:t>
            </a:r>
          </a:p>
          <a:p>
            <a:r>
              <a:rPr lang="en-US" dirty="0"/>
              <a:t>Annual vine</a:t>
            </a:r>
          </a:p>
          <a:p>
            <a:r>
              <a:rPr lang="en-US" b="1" dirty="0"/>
              <a:t>Small, trident leaves</a:t>
            </a:r>
          </a:p>
          <a:p>
            <a:pPr lvl="1"/>
            <a:r>
              <a:rPr lang="en-US" b="1" dirty="0"/>
              <a:t>Stems have thorns/prickles</a:t>
            </a:r>
          </a:p>
          <a:p>
            <a:pPr lvl="1"/>
            <a:r>
              <a:rPr lang="en-US" dirty="0"/>
              <a:t>Small discs at nodes</a:t>
            </a:r>
          </a:p>
        </p:txBody>
      </p:sp>
      <p:pic>
        <p:nvPicPr>
          <p:cNvPr id="3074" name="Picture 2" descr="http://www.nyis.info/wp-content/uploads/images/5273095-PPT_Large.jpg">
            <a:extLst>
              <a:ext uri="{FF2B5EF4-FFF2-40B4-BE49-F238E27FC236}">
                <a16:creationId xmlns:a16="http://schemas.microsoft.com/office/drawing/2014/main" id="{5E68876B-5C3B-453B-960A-09F2EB77AC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19543" y="658875"/>
            <a:ext cx="6953577" cy="5215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6269D1-6A0B-4364-ACA3-56A1694AEBD6}"/>
              </a:ext>
            </a:extLst>
          </p:cNvPr>
          <p:cNvSpPr/>
          <p:nvPr/>
        </p:nvSpPr>
        <p:spPr>
          <a:xfrm>
            <a:off x="8454959" y="6117433"/>
            <a:ext cx="3118161" cy="246221"/>
          </a:xfrm>
          <a:prstGeom prst="rect">
            <a:avLst/>
          </a:prstGeom>
        </p:spPr>
        <p:txBody>
          <a:bodyPr wrap="none">
            <a:spAutoFit/>
          </a:bodyPr>
          <a:lstStyle/>
          <a:p>
            <a:r>
              <a:rPr lang="en-US" sz="1000" dirty="0">
                <a:hlinkClick r:id="rId3"/>
              </a:rPr>
              <a:t>http://nyis.info/invasive_species/mile-a-minute/</a:t>
            </a:r>
            <a:endParaRPr lang="en-US" sz="1000" dirty="0"/>
          </a:p>
        </p:txBody>
      </p:sp>
    </p:spTree>
    <p:extLst>
      <p:ext uri="{BB962C8B-B14F-4D97-AF65-F5344CB8AC3E}">
        <p14:creationId xmlns:p14="http://schemas.microsoft.com/office/powerpoint/2010/main" val="3129318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a:xfrm>
            <a:off x="649224" y="645106"/>
            <a:ext cx="5122652" cy="1259894"/>
          </a:xfrm>
        </p:spPr>
        <p:txBody>
          <a:bodyPr>
            <a:normAutofit/>
          </a:bodyPr>
          <a:lstStyle/>
          <a:p>
            <a:r>
              <a:rPr lang="en-US" dirty="0"/>
              <a:t>Ailanthus </a:t>
            </a:r>
            <a:r>
              <a:rPr lang="en-US" dirty="0" err="1"/>
              <a:t>altissima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a:xfrm>
            <a:off x="649225" y="2133600"/>
            <a:ext cx="5122652" cy="4310789"/>
          </a:xfrm>
        </p:spPr>
        <p:txBody>
          <a:bodyPr>
            <a:normAutofit fontScale="92500"/>
          </a:bodyPr>
          <a:lstStyle/>
          <a:p>
            <a:pPr marL="0" indent="0">
              <a:lnSpc>
                <a:spcPct val="90000"/>
              </a:lnSpc>
              <a:buNone/>
            </a:pPr>
            <a:r>
              <a:rPr lang="en-US" dirty="0"/>
              <a:t>Tree of heaven</a:t>
            </a:r>
          </a:p>
          <a:p>
            <a:pPr>
              <a:lnSpc>
                <a:spcPct val="90000"/>
              </a:lnSpc>
            </a:pPr>
            <a:endParaRPr lang="en-US" dirty="0"/>
          </a:p>
          <a:p>
            <a:pPr>
              <a:lnSpc>
                <a:spcPct val="90000"/>
              </a:lnSpc>
            </a:pPr>
            <a:r>
              <a:rPr lang="en-US" dirty="0"/>
              <a:t>Invasive</a:t>
            </a:r>
          </a:p>
          <a:p>
            <a:pPr>
              <a:lnSpc>
                <a:spcPct val="90000"/>
              </a:lnSpc>
            </a:pPr>
            <a:r>
              <a:rPr lang="en-US" dirty="0"/>
              <a:t>Fruit is twisted samara, in long clusters</a:t>
            </a:r>
          </a:p>
          <a:p>
            <a:pPr>
              <a:lnSpc>
                <a:spcPct val="90000"/>
              </a:lnSpc>
            </a:pPr>
            <a:r>
              <a:rPr lang="en-US" dirty="0"/>
              <a:t>Twigs stout, yellow to red-brown, large reddish pith inside</a:t>
            </a:r>
          </a:p>
          <a:p>
            <a:pPr>
              <a:lnSpc>
                <a:spcPct val="90000"/>
              </a:lnSpc>
            </a:pPr>
            <a:r>
              <a:rPr lang="en-US" dirty="0"/>
              <a:t>Chunky bark, lower branches tend to droop</a:t>
            </a:r>
          </a:p>
          <a:p>
            <a:pPr lvl="1">
              <a:lnSpc>
                <a:spcPct val="90000"/>
              </a:lnSpc>
            </a:pPr>
            <a:r>
              <a:rPr lang="en-US" b="1" dirty="0" err="1"/>
              <a:t>Resprouts</a:t>
            </a:r>
            <a:r>
              <a:rPr lang="en-US" b="1" dirty="0"/>
              <a:t> like willow</a:t>
            </a:r>
            <a:r>
              <a:rPr lang="en-US" dirty="0"/>
              <a:t>, aka wherever, whenever, whatever</a:t>
            </a:r>
          </a:p>
          <a:p>
            <a:pPr>
              <a:lnSpc>
                <a:spcPct val="90000"/>
              </a:lnSpc>
            </a:pPr>
            <a:r>
              <a:rPr lang="en-US" dirty="0"/>
              <a:t>Compound, opposite leaflets</a:t>
            </a:r>
          </a:p>
          <a:p>
            <a:pPr lvl="1">
              <a:lnSpc>
                <a:spcPct val="90000"/>
              </a:lnSpc>
            </a:pPr>
            <a:r>
              <a:rPr lang="en-US" b="1" dirty="0"/>
              <a:t>1-3 ft long! 11-41 leaflets!</a:t>
            </a:r>
          </a:p>
          <a:p>
            <a:pPr lvl="1">
              <a:lnSpc>
                <a:spcPct val="90000"/>
              </a:lnSpc>
            </a:pPr>
            <a:r>
              <a:rPr lang="en-US" b="1" dirty="0"/>
              <a:t>Newest growth is more purply-red</a:t>
            </a:r>
          </a:p>
          <a:p>
            <a:pPr lvl="1">
              <a:lnSpc>
                <a:spcPct val="90000"/>
              </a:lnSpc>
            </a:pPr>
            <a:r>
              <a:rPr lang="en-US" dirty="0"/>
              <a:t>Teeth at leaf bases</a:t>
            </a:r>
          </a:p>
        </p:txBody>
      </p:sp>
      <p:pic>
        <p:nvPicPr>
          <p:cNvPr id="1026" name="Picture 2" descr="https://www.dendroapp.frec.vt.edu/VT_Assets/Fact_Sheets/images/Ailanthus%20altissima/fruit1.jpg">
            <a:extLst>
              <a:ext uri="{FF2B5EF4-FFF2-40B4-BE49-F238E27FC236}">
                <a16:creationId xmlns:a16="http://schemas.microsoft.com/office/drawing/2014/main" id="{EB135EC3-1C14-42D8-8407-41E6A1346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1876" y="835794"/>
            <a:ext cx="1882039" cy="263222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7C4BF7-CDB8-4FCC-9016-38009AC6DF68}"/>
              </a:ext>
            </a:extLst>
          </p:cNvPr>
          <p:cNvPicPr>
            <a:picLocks noChangeAspect="1"/>
          </p:cNvPicPr>
          <p:nvPr/>
        </p:nvPicPr>
        <p:blipFill>
          <a:blip r:embed="rId3"/>
          <a:stretch>
            <a:fillRect/>
          </a:stretch>
        </p:blipFill>
        <p:spPr>
          <a:xfrm>
            <a:off x="8392885" y="799182"/>
            <a:ext cx="3558447" cy="2668835"/>
          </a:xfrm>
          <a:prstGeom prst="rect">
            <a:avLst/>
          </a:prstGeom>
        </p:spPr>
      </p:pic>
      <p:pic>
        <p:nvPicPr>
          <p:cNvPr id="1028" name="Picture 4" descr="https://www.dendroapp.frec.vt.edu/VT_Assets/Fact_Sheets/images/Ailanthus%20altissima/twig1.jpg">
            <a:extLst>
              <a:ext uri="{FF2B5EF4-FFF2-40B4-BE49-F238E27FC236}">
                <a16:creationId xmlns:a16="http://schemas.microsoft.com/office/drawing/2014/main" id="{A47A094D-09B2-4EF5-A9DD-F7D8BDDE9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549" y="4013226"/>
            <a:ext cx="1205346"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Ailanthus%20altissima/flower1.jpg">
            <a:extLst>
              <a:ext uri="{FF2B5EF4-FFF2-40B4-BE49-F238E27FC236}">
                <a16:creationId xmlns:a16="http://schemas.microsoft.com/office/drawing/2014/main" id="{FAB39B7A-1E3F-4E46-A91A-BFEBB98A4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521" y="4013226"/>
            <a:ext cx="1593417" cy="213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F36B86-05C6-4CFC-91D4-0728E5B917D1}"/>
              </a:ext>
            </a:extLst>
          </p:cNvPr>
          <p:cNvSpPr/>
          <p:nvPr/>
        </p:nvSpPr>
        <p:spPr>
          <a:xfrm>
            <a:off x="7653915" y="6444389"/>
            <a:ext cx="6096000" cy="246221"/>
          </a:xfrm>
          <a:prstGeom prst="rect">
            <a:avLst/>
          </a:prstGeom>
        </p:spPr>
        <p:txBody>
          <a:bodyPr>
            <a:spAutoFit/>
          </a:bodyPr>
          <a:lstStyle/>
          <a:p>
            <a:r>
              <a:rPr lang="en-US" sz="1000" dirty="0">
                <a:hlinkClick r:id="rId6"/>
              </a:rPr>
              <a:t>http://dendro.cnre.vt.edu/dendrology/syllabus/factsheet.cfm?ID=7</a:t>
            </a:r>
            <a:endParaRPr lang="en-US" sz="1000" dirty="0"/>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33A2-257D-4C51-97FB-67F3CE76FD31}"/>
              </a:ext>
            </a:extLst>
          </p:cNvPr>
          <p:cNvSpPr>
            <a:spLocks noGrp="1"/>
          </p:cNvSpPr>
          <p:nvPr>
            <p:ph type="title"/>
          </p:nvPr>
        </p:nvSpPr>
        <p:spPr>
          <a:xfrm>
            <a:off x="649224" y="645106"/>
            <a:ext cx="5122652" cy="1259894"/>
          </a:xfrm>
        </p:spPr>
        <p:txBody>
          <a:bodyPr>
            <a:normAutofit/>
          </a:bodyPr>
          <a:lstStyle/>
          <a:p>
            <a:r>
              <a:rPr lang="en-US" dirty="0" err="1"/>
              <a:t>Alliaria</a:t>
            </a:r>
            <a:r>
              <a:rPr lang="en-US" dirty="0"/>
              <a:t> </a:t>
            </a:r>
            <a:r>
              <a:rPr lang="en-US" dirty="0" err="1"/>
              <a:t>petiolata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66AA256-9867-41AC-856E-DFA8AFE4235B}"/>
              </a:ext>
            </a:extLst>
          </p:cNvPr>
          <p:cNvSpPr>
            <a:spLocks noGrp="1"/>
          </p:cNvSpPr>
          <p:nvPr>
            <p:ph idx="1"/>
          </p:nvPr>
        </p:nvSpPr>
        <p:spPr>
          <a:xfrm>
            <a:off x="649225" y="2133600"/>
            <a:ext cx="5122652" cy="4079294"/>
          </a:xfrm>
        </p:spPr>
        <p:txBody>
          <a:bodyPr>
            <a:normAutofit fontScale="92500" lnSpcReduction="20000"/>
          </a:bodyPr>
          <a:lstStyle/>
          <a:p>
            <a:pPr marL="0" indent="0">
              <a:lnSpc>
                <a:spcPct val="90000"/>
              </a:lnSpc>
              <a:buNone/>
            </a:pPr>
            <a:r>
              <a:rPr lang="en-US" dirty="0"/>
              <a:t>Garlic mustard</a:t>
            </a:r>
          </a:p>
          <a:p>
            <a:pPr>
              <a:lnSpc>
                <a:spcPct val="90000"/>
              </a:lnSpc>
            </a:pPr>
            <a:endParaRPr lang="en-US" dirty="0"/>
          </a:p>
          <a:p>
            <a:pPr>
              <a:lnSpc>
                <a:spcPct val="90000"/>
              </a:lnSpc>
            </a:pPr>
            <a:r>
              <a:rPr lang="en-US" dirty="0"/>
              <a:t>Invasive</a:t>
            </a:r>
          </a:p>
          <a:p>
            <a:pPr>
              <a:lnSpc>
                <a:spcPct val="90000"/>
              </a:lnSpc>
            </a:pPr>
            <a:r>
              <a:rPr lang="en-US" dirty="0"/>
              <a:t>Stems and petioles sometimes hairy</a:t>
            </a:r>
          </a:p>
          <a:p>
            <a:pPr>
              <a:lnSpc>
                <a:spcPct val="90000"/>
              </a:lnSpc>
            </a:pPr>
            <a:r>
              <a:rPr lang="en-US" dirty="0"/>
              <a:t>Plant grows straight up</a:t>
            </a:r>
          </a:p>
          <a:p>
            <a:pPr>
              <a:lnSpc>
                <a:spcPct val="90000"/>
              </a:lnSpc>
            </a:pPr>
            <a:r>
              <a:rPr lang="en-US" b="1" dirty="0"/>
              <a:t>Upper stems terminate with white flowers</a:t>
            </a:r>
          </a:p>
          <a:p>
            <a:pPr lvl="1">
              <a:lnSpc>
                <a:spcPct val="90000"/>
              </a:lnSpc>
            </a:pPr>
            <a:r>
              <a:rPr lang="en-US" dirty="0"/>
              <a:t>After maturity, </a:t>
            </a:r>
            <a:r>
              <a:rPr lang="en-US" b="1" dirty="0"/>
              <a:t>long, thin seed pods </a:t>
            </a:r>
            <a:r>
              <a:rPr lang="en-US" dirty="0"/>
              <a:t>form</a:t>
            </a:r>
          </a:p>
          <a:p>
            <a:pPr>
              <a:lnSpc>
                <a:spcPct val="90000"/>
              </a:lnSpc>
            </a:pPr>
            <a:r>
              <a:rPr lang="en-US" dirty="0"/>
              <a:t>Leaves dependent on year</a:t>
            </a:r>
          </a:p>
          <a:p>
            <a:pPr lvl="1">
              <a:lnSpc>
                <a:spcPct val="90000"/>
              </a:lnSpc>
            </a:pPr>
            <a:r>
              <a:rPr lang="en-US" dirty="0"/>
              <a:t>1st year: Small rosette of leaves, rounded, heart-shaped-</a:t>
            </a:r>
            <a:r>
              <a:rPr lang="en-US" dirty="0" err="1"/>
              <a:t>ish</a:t>
            </a:r>
            <a:endParaRPr lang="en-US" dirty="0"/>
          </a:p>
          <a:p>
            <a:pPr lvl="1">
              <a:lnSpc>
                <a:spcPct val="90000"/>
              </a:lnSpc>
            </a:pPr>
            <a:r>
              <a:rPr lang="en-US" dirty="0"/>
              <a:t>2</a:t>
            </a:r>
            <a:r>
              <a:rPr lang="en-US" baseline="30000" dirty="0"/>
              <a:t>nd</a:t>
            </a:r>
            <a:r>
              <a:rPr lang="en-US" dirty="0"/>
              <a:t> year: </a:t>
            </a:r>
            <a:r>
              <a:rPr lang="en-US" b="1" dirty="0"/>
              <a:t>alternate, coarse serration, sometimes wavy margins, upper leaves oval</a:t>
            </a:r>
          </a:p>
          <a:p>
            <a:pPr lvl="1">
              <a:lnSpc>
                <a:spcPct val="90000"/>
              </a:lnSpc>
            </a:pPr>
            <a:r>
              <a:rPr lang="en-US" dirty="0"/>
              <a:t>Veins easily noticeable</a:t>
            </a:r>
          </a:p>
          <a:p>
            <a:pPr lvl="1">
              <a:lnSpc>
                <a:spcPct val="90000"/>
              </a:lnSpc>
            </a:pPr>
            <a:r>
              <a:rPr lang="en-US" dirty="0"/>
              <a:t>Young leaves good on salads!!</a:t>
            </a:r>
          </a:p>
        </p:txBody>
      </p:sp>
      <p:pic>
        <p:nvPicPr>
          <p:cNvPr id="2050" name="Picture 2" descr="https://www.illinoiswildflowers.info/weeds/photos/garlic_mustard1.jpg">
            <a:extLst>
              <a:ext uri="{FF2B5EF4-FFF2-40B4-BE49-F238E27FC236}">
                <a16:creationId xmlns:a16="http://schemas.microsoft.com/office/drawing/2014/main" id="{D7A71662-241D-4657-B734-62493CC056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74432" y="391546"/>
            <a:ext cx="2534688" cy="348410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illinoiswildflowers.info/weeds/photos/garlic_mustard2.jpg">
            <a:extLst>
              <a:ext uri="{FF2B5EF4-FFF2-40B4-BE49-F238E27FC236}">
                <a16:creationId xmlns:a16="http://schemas.microsoft.com/office/drawing/2014/main" id="{EC5EE6B8-19D8-4896-8A0F-9862101E6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66467"/>
            <a:ext cx="3090182" cy="25076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arlic mustard seed pods">
            <a:extLst>
              <a:ext uri="{FF2B5EF4-FFF2-40B4-BE49-F238E27FC236}">
                <a16:creationId xmlns:a16="http://schemas.microsoft.com/office/drawing/2014/main" id="{9542FD0C-A6BF-428F-964B-DDA416C2D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782" y="3641326"/>
            <a:ext cx="2247625" cy="29968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510025-AEF3-4579-8D91-6BD2919B14E4}"/>
              </a:ext>
            </a:extLst>
          </p:cNvPr>
          <p:cNvSpPr/>
          <p:nvPr/>
        </p:nvSpPr>
        <p:spPr>
          <a:xfrm>
            <a:off x="5909845" y="6638159"/>
            <a:ext cx="6096000" cy="246221"/>
          </a:xfrm>
          <a:prstGeom prst="rect">
            <a:avLst/>
          </a:prstGeom>
        </p:spPr>
        <p:txBody>
          <a:bodyPr>
            <a:spAutoFit/>
          </a:bodyPr>
          <a:lstStyle/>
          <a:p>
            <a:r>
              <a:rPr lang="en-US" sz="1000">
                <a:hlinkClick r:id="rId5"/>
              </a:rPr>
              <a:t>https://emswcd.org/on-your-land/weeds/weeds-to-know/garlic-mustard/garlicmustard4/</a:t>
            </a:r>
            <a:endParaRPr lang="en-US" sz="1000" dirty="0"/>
          </a:p>
        </p:txBody>
      </p:sp>
      <p:sp>
        <p:nvSpPr>
          <p:cNvPr id="6" name="Rectangle 5">
            <a:extLst>
              <a:ext uri="{FF2B5EF4-FFF2-40B4-BE49-F238E27FC236}">
                <a16:creationId xmlns:a16="http://schemas.microsoft.com/office/drawing/2014/main" id="{3BF646B3-CD89-4D36-B137-BB919DFF2F94}"/>
              </a:ext>
            </a:extLst>
          </p:cNvPr>
          <p:cNvSpPr/>
          <p:nvPr/>
        </p:nvSpPr>
        <p:spPr>
          <a:xfrm>
            <a:off x="6523578" y="72270"/>
            <a:ext cx="6096000" cy="246221"/>
          </a:xfrm>
          <a:prstGeom prst="rect">
            <a:avLst/>
          </a:prstGeom>
        </p:spPr>
        <p:txBody>
          <a:bodyPr>
            <a:spAutoFit/>
          </a:bodyPr>
          <a:lstStyle/>
          <a:p>
            <a:r>
              <a:rPr lang="en-US" sz="1000" dirty="0">
                <a:hlinkClick r:id="rId6"/>
              </a:rPr>
              <a:t>https://www.illinoiswildflowers.info/weeds/plants/garlic_mustard.htm</a:t>
            </a:r>
            <a:endParaRPr lang="en-US" sz="1000" dirty="0"/>
          </a:p>
        </p:txBody>
      </p:sp>
      <p:sp>
        <p:nvSpPr>
          <p:cNvPr id="7" name="TextBox 6">
            <a:extLst>
              <a:ext uri="{FF2B5EF4-FFF2-40B4-BE49-F238E27FC236}">
                <a16:creationId xmlns:a16="http://schemas.microsoft.com/office/drawing/2014/main" id="{291BFE18-11AC-4D5C-894E-BBFAABECDBB0}"/>
              </a:ext>
            </a:extLst>
          </p:cNvPr>
          <p:cNvSpPr txBox="1"/>
          <p:nvPr/>
        </p:nvSpPr>
        <p:spPr>
          <a:xfrm>
            <a:off x="9474432" y="3948709"/>
            <a:ext cx="1971197" cy="261610"/>
          </a:xfrm>
          <a:prstGeom prst="rect">
            <a:avLst/>
          </a:prstGeom>
          <a:noFill/>
        </p:spPr>
        <p:txBody>
          <a:bodyPr wrap="square" rtlCol="0">
            <a:spAutoFit/>
          </a:bodyPr>
          <a:lstStyle/>
          <a:p>
            <a:r>
              <a:rPr lang="en-US" sz="1100" dirty="0"/>
              <a:t>2</a:t>
            </a:r>
            <a:r>
              <a:rPr lang="en-US" sz="1100" baseline="30000" dirty="0"/>
              <a:t>nd</a:t>
            </a:r>
            <a:r>
              <a:rPr lang="en-US" sz="1100" dirty="0"/>
              <a:t> year</a:t>
            </a:r>
          </a:p>
        </p:txBody>
      </p:sp>
      <p:sp>
        <p:nvSpPr>
          <p:cNvPr id="8" name="TextBox 7">
            <a:extLst>
              <a:ext uri="{FF2B5EF4-FFF2-40B4-BE49-F238E27FC236}">
                <a16:creationId xmlns:a16="http://schemas.microsoft.com/office/drawing/2014/main" id="{871BA3B5-52C7-4105-A30C-8826835B2B28}"/>
              </a:ext>
            </a:extLst>
          </p:cNvPr>
          <p:cNvSpPr txBox="1"/>
          <p:nvPr/>
        </p:nvSpPr>
        <p:spPr>
          <a:xfrm>
            <a:off x="5958870" y="3097684"/>
            <a:ext cx="2247625" cy="276999"/>
          </a:xfrm>
          <a:prstGeom prst="rect">
            <a:avLst/>
          </a:prstGeom>
          <a:noFill/>
        </p:spPr>
        <p:txBody>
          <a:bodyPr wrap="square" rtlCol="0">
            <a:spAutoFit/>
          </a:bodyPr>
          <a:lstStyle/>
          <a:p>
            <a:r>
              <a:rPr lang="en-US" sz="1200" dirty="0"/>
              <a:t>1</a:t>
            </a:r>
            <a:r>
              <a:rPr lang="en-US" sz="1200" baseline="30000" dirty="0"/>
              <a:t>st</a:t>
            </a:r>
            <a:r>
              <a:rPr lang="en-US" sz="1200" dirty="0"/>
              <a:t> year</a:t>
            </a:r>
          </a:p>
        </p:txBody>
      </p:sp>
    </p:spTree>
    <p:extLst>
      <p:ext uri="{BB962C8B-B14F-4D97-AF65-F5344CB8AC3E}">
        <p14:creationId xmlns:p14="http://schemas.microsoft.com/office/powerpoint/2010/main" val="3832418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D9D74-E0F1-4D10-8038-C731C2DC9B55}"/>
              </a:ext>
            </a:extLst>
          </p:cNvPr>
          <p:cNvSpPr>
            <a:spLocks noGrp="1"/>
          </p:cNvSpPr>
          <p:nvPr>
            <p:ph type="title"/>
          </p:nvPr>
        </p:nvSpPr>
        <p:spPr>
          <a:xfrm>
            <a:off x="649224" y="645106"/>
            <a:ext cx="6574536" cy="1259894"/>
          </a:xfrm>
        </p:spPr>
        <p:txBody>
          <a:bodyPr>
            <a:normAutofit/>
          </a:bodyPr>
          <a:lstStyle/>
          <a:p>
            <a:r>
              <a:rPr lang="en-US" dirty="0"/>
              <a:t>Smilax </a:t>
            </a:r>
            <a:r>
              <a:rPr lang="en-US" dirty="0" err="1"/>
              <a:t>rotundifolia</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C11F94-718E-40BF-AC48-8B8223E7F56A}"/>
              </a:ext>
            </a:extLst>
          </p:cNvPr>
          <p:cNvSpPr>
            <a:spLocks noGrp="1"/>
          </p:cNvSpPr>
          <p:nvPr>
            <p:ph idx="1"/>
          </p:nvPr>
        </p:nvSpPr>
        <p:spPr>
          <a:xfrm>
            <a:off x="649224" y="2133600"/>
            <a:ext cx="6574535" cy="3759253"/>
          </a:xfrm>
        </p:spPr>
        <p:txBody>
          <a:bodyPr>
            <a:normAutofit/>
          </a:bodyPr>
          <a:lstStyle/>
          <a:p>
            <a:pPr marL="0" indent="0">
              <a:buNone/>
            </a:pPr>
            <a:r>
              <a:rPr lang="en-US" dirty="0"/>
              <a:t>Common greenbrier</a:t>
            </a:r>
          </a:p>
          <a:p>
            <a:endParaRPr lang="en-US" dirty="0"/>
          </a:p>
          <a:p>
            <a:r>
              <a:rPr lang="en-US" b="1" dirty="0"/>
              <a:t>Thorns stick straight out, NOT hooked</a:t>
            </a:r>
          </a:p>
          <a:p>
            <a:r>
              <a:rPr lang="en-US" dirty="0"/>
              <a:t>Grows haphazardly as vine or tangled bush</a:t>
            </a:r>
          </a:p>
          <a:p>
            <a:r>
              <a:rPr lang="en-US" dirty="0"/>
              <a:t>Leaves alternate, simple, rounded</a:t>
            </a:r>
          </a:p>
          <a:p>
            <a:pPr lvl="1"/>
            <a:r>
              <a:rPr lang="en-US" b="1" dirty="0"/>
              <a:t>Shiny green above, like glossy</a:t>
            </a:r>
          </a:p>
          <a:p>
            <a:pPr lvl="1"/>
            <a:r>
              <a:rPr lang="en-US" dirty="0"/>
              <a:t>New growth good for salads</a:t>
            </a:r>
          </a:p>
        </p:txBody>
      </p:sp>
      <p:pic>
        <p:nvPicPr>
          <p:cNvPr id="1026" name="Picture 2" descr="https://www.dendroapp.frec.vt.edu/VT_Assets/Fact_Sheets/images/Smilax%20rotundifolia/leaf1.jpg">
            <a:extLst>
              <a:ext uri="{FF2B5EF4-FFF2-40B4-BE49-F238E27FC236}">
                <a16:creationId xmlns:a16="http://schemas.microsoft.com/office/drawing/2014/main" id="{1ABC230F-AF10-4460-A676-770B455D6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51879" y="645106"/>
            <a:ext cx="358158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Smilax%20rotundifolia/bark1.jpg">
            <a:extLst>
              <a:ext uri="{FF2B5EF4-FFF2-40B4-BE49-F238E27FC236}">
                <a16:creationId xmlns:a16="http://schemas.microsoft.com/office/drawing/2014/main" id="{F125CD75-14DD-4CA9-97D0-46DEE85B0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4336"/>
            <a:ext cx="1841628" cy="30260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76D841-CF03-430C-AD3C-ACA17B026AF7}"/>
              </a:ext>
            </a:extLst>
          </p:cNvPr>
          <p:cNvSpPr/>
          <p:nvPr/>
        </p:nvSpPr>
        <p:spPr>
          <a:xfrm>
            <a:off x="7189178" y="6358038"/>
            <a:ext cx="6096000" cy="246221"/>
          </a:xfrm>
          <a:prstGeom prst="rect">
            <a:avLst/>
          </a:prstGeom>
        </p:spPr>
        <p:txBody>
          <a:bodyPr>
            <a:spAutoFit/>
          </a:bodyPr>
          <a:lstStyle/>
          <a:p>
            <a:r>
              <a:rPr lang="en-US" sz="1000" dirty="0">
                <a:hlinkClick r:id="rId4"/>
              </a:rPr>
              <a:t>http://dendro.cnre.vt.edu/dendrology/syllabus/factsheet.cfm?ID=127</a:t>
            </a:r>
            <a:endParaRPr lang="en-US" sz="1000" dirty="0"/>
          </a:p>
        </p:txBody>
      </p:sp>
    </p:spTree>
    <p:extLst>
      <p:ext uri="{BB962C8B-B14F-4D97-AF65-F5344CB8AC3E}">
        <p14:creationId xmlns:p14="http://schemas.microsoft.com/office/powerpoint/2010/main" val="4008188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45681-641D-4686-AF69-20DF2CF35427}"/>
              </a:ext>
            </a:extLst>
          </p:cNvPr>
          <p:cNvSpPr>
            <a:spLocks noGrp="1"/>
          </p:cNvSpPr>
          <p:nvPr>
            <p:ph type="title"/>
          </p:nvPr>
        </p:nvSpPr>
        <p:spPr>
          <a:xfrm>
            <a:off x="649224" y="645106"/>
            <a:ext cx="3650279" cy="1259894"/>
          </a:xfrm>
        </p:spPr>
        <p:txBody>
          <a:bodyPr>
            <a:normAutofit/>
          </a:bodyPr>
          <a:lstStyle/>
          <a:p>
            <a:r>
              <a:rPr lang="en-US" sz="3300" err="1"/>
              <a:t>Symphoricarpos</a:t>
            </a:r>
            <a:r>
              <a:rPr lang="en-US" sz="3300"/>
              <a:t> </a:t>
            </a:r>
            <a:r>
              <a:rPr lang="en-US" sz="3300" err="1"/>
              <a:t>orbiculatus</a:t>
            </a:r>
            <a:endParaRPr lang="en-US" sz="330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E0E7CB5-2BF4-4DEC-84DD-8FB6622FBF28}"/>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500" dirty="0"/>
              <a:t>Coralberry</a:t>
            </a:r>
          </a:p>
          <a:p>
            <a:pPr>
              <a:lnSpc>
                <a:spcPct val="90000"/>
              </a:lnSpc>
            </a:pPr>
            <a:endParaRPr lang="en-US" sz="1500" dirty="0"/>
          </a:p>
          <a:p>
            <a:pPr>
              <a:lnSpc>
                <a:spcPct val="90000"/>
              </a:lnSpc>
            </a:pPr>
            <a:r>
              <a:rPr lang="en-US" sz="1500" dirty="0"/>
              <a:t>Deciduous shrub, up to 4’ tall</a:t>
            </a:r>
          </a:p>
          <a:p>
            <a:pPr lvl="1">
              <a:lnSpc>
                <a:spcPct val="90000"/>
              </a:lnSpc>
            </a:pPr>
            <a:r>
              <a:rPr lang="en-US" sz="1300" dirty="0"/>
              <a:t>In plot, often very small</a:t>
            </a:r>
          </a:p>
          <a:p>
            <a:pPr>
              <a:lnSpc>
                <a:spcPct val="90000"/>
              </a:lnSpc>
            </a:pPr>
            <a:r>
              <a:rPr lang="en-US" sz="1500" dirty="0"/>
              <a:t>Middle to upper branches reddish purple to brown and sometimes hairy</a:t>
            </a:r>
          </a:p>
          <a:p>
            <a:pPr>
              <a:lnSpc>
                <a:spcPct val="90000"/>
              </a:lnSpc>
            </a:pPr>
            <a:r>
              <a:rPr lang="en-US" sz="1500" b="1" dirty="0"/>
              <a:t>Fruits are clustered coral-colored berries</a:t>
            </a:r>
          </a:p>
          <a:p>
            <a:pPr>
              <a:lnSpc>
                <a:spcPct val="90000"/>
              </a:lnSpc>
            </a:pPr>
            <a:r>
              <a:rPr lang="en-US" sz="1500" b="1" dirty="0"/>
              <a:t>Leaves opposite</a:t>
            </a:r>
            <a:r>
              <a:rPr lang="en-US" sz="1500" dirty="0"/>
              <a:t>, looks like Lonicera japonica but not a vine</a:t>
            </a:r>
          </a:p>
          <a:p>
            <a:pPr lvl="1">
              <a:lnSpc>
                <a:spcPct val="90000"/>
              </a:lnSpc>
            </a:pPr>
            <a:r>
              <a:rPr lang="en-US" sz="1500" dirty="0"/>
              <a:t>Upper surface may have leaves</a:t>
            </a:r>
          </a:p>
          <a:p>
            <a:pPr lvl="1">
              <a:lnSpc>
                <a:spcPct val="90000"/>
              </a:lnSpc>
            </a:pPr>
            <a:r>
              <a:rPr lang="en-US" sz="1500" b="1" dirty="0"/>
              <a:t>Lower is whitish-green and can be hairy</a:t>
            </a:r>
          </a:p>
          <a:p>
            <a:pPr lvl="1">
              <a:lnSpc>
                <a:spcPct val="90000"/>
              </a:lnSpc>
            </a:pPr>
            <a:r>
              <a:rPr lang="en-US" sz="1500" dirty="0"/>
              <a:t>Short petioles</a:t>
            </a:r>
          </a:p>
        </p:txBody>
      </p:sp>
      <p:pic>
        <p:nvPicPr>
          <p:cNvPr id="6146" name="Picture 2" descr="https://www.illinoiswildflowers.info/savanna/photos/coralberry2.jpg">
            <a:extLst>
              <a:ext uri="{FF2B5EF4-FFF2-40B4-BE49-F238E27FC236}">
                <a16:creationId xmlns:a16="http://schemas.microsoft.com/office/drawing/2014/main" id="{C5335518-EA8B-4F14-A368-7EBDC759E6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42926" y="645106"/>
            <a:ext cx="3466194" cy="4847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AD008E-C1E0-437D-B3DE-F56BEFC5478D}"/>
              </a:ext>
            </a:extLst>
          </p:cNvPr>
          <p:cNvSpPr/>
          <p:nvPr/>
        </p:nvSpPr>
        <p:spPr>
          <a:xfrm>
            <a:off x="7670800" y="6266096"/>
            <a:ext cx="6096000" cy="246221"/>
          </a:xfrm>
          <a:prstGeom prst="rect">
            <a:avLst/>
          </a:prstGeom>
        </p:spPr>
        <p:txBody>
          <a:bodyPr>
            <a:spAutoFit/>
          </a:bodyPr>
          <a:lstStyle/>
          <a:p>
            <a:r>
              <a:rPr lang="en-US" sz="1000" dirty="0">
                <a:hlinkClick r:id="rId3"/>
              </a:rPr>
              <a:t>https://www.illinoiswildflowers.info/savanna/plants/coralberry.htm</a:t>
            </a:r>
            <a:endParaRPr lang="en-US" sz="1000" dirty="0"/>
          </a:p>
        </p:txBody>
      </p:sp>
      <p:pic>
        <p:nvPicPr>
          <p:cNvPr id="6150" name="Picture 6" descr="Symphoricarpos orbiculatus (Coralberry) #37505">
            <a:extLst>
              <a:ext uri="{FF2B5EF4-FFF2-40B4-BE49-F238E27FC236}">
                <a16:creationId xmlns:a16="http://schemas.microsoft.com/office/drawing/2014/main" id="{38C0AAD4-4603-448A-BD3C-9E73D10E6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813" y="345683"/>
            <a:ext cx="3466194" cy="25996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Large Photo of Symphoricarpos orbiculatus">
            <a:extLst>
              <a:ext uri="{FF2B5EF4-FFF2-40B4-BE49-F238E27FC236}">
                <a16:creationId xmlns:a16="http://schemas.microsoft.com/office/drawing/2014/main" id="{C6ED64AE-334D-4433-AA1B-E56BE36BA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003" y="3173929"/>
            <a:ext cx="4182350" cy="27882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B0777C-28F6-489D-9F62-9C22D793AAA8}"/>
              </a:ext>
            </a:extLst>
          </p:cNvPr>
          <p:cNvSpPr/>
          <p:nvPr/>
        </p:nvSpPr>
        <p:spPr>
          <a:xfrm>
            <a:off x="8418353" y="6024221"/>
            <a:ext cx="3328155" cy="246221"/>
          </a:xfrm>
          <a:prstGeom prst="rect">
            <a:avLst/>
          </a:prstGeom>
        </p:spPr>
        <p:txBody>
          <a:bodyPr wrap="none">
            <a:spAutoFit/>
          </a:bodyPr>
          <a:lstStyle/>
          <a:p>
            <a:r>
              <a:rPr lang="en-US" sz="1000" dirty="0">
                <a:hlinkClick r:id="rId6"/>
              </a:rPr>
              <a:t>https://plants.usda.gov/core/profile?symbol=SYOR</a:t>
            </a:r>
            <a:endParaRPr lang="en-US" sz="1000" dirty="0"/>
          </a:p>
        </p:txBody>
      </p:sp>
      <p:sp>
        <p:nvSpPr>
          <p:cNvPr id="6" name="Rectangle 5">
            <a:extLst>
              <a:ext uri="{FF2B5EF4-FFF2-40B4-BE49-F238E27FC236}">
                <a16:creationId xmlns:a16="http://schemas.microsoft.com/office/drawing/2014/main" id="{3B7A98C2-66DD-4AE1-86CE-C325C5322F70}"/>
              </a:ext>
            </a:extLst>
          </p:cNvPr>
          <p:cNvSpPr/>
          <p:nvPr/>
        </p:nvSpPr>
        <p:spPr>
          <a:xfrm>
            <a:off x="8122562" y="6493452"/>
            <a:ext cx="6096000" cy="246221"/>
          </a:xfrm>
          <a:prstGeom prst="rect">
            <a:avLst/>
          </a:prstGeom>
        </p:spPr>
        <p:txBody>
          <a:bodyPr>
            <a:spAutoFit/>
          </a:bodyPr>
          <a:lstStyle/>
          <a:p>
            <a:r>
              <a:rPr lang="en-US" sz="1000" dirty="0">
                <a:hlinkClick r:id="rId7"/>
              </a:rPr>
              <a:t>https://www.wildflower.org/plants/result.php?id_plant=syor</a:t>
            </a:r>
            <a:endParaRPr lang="en-US" sz="1000" dirty="0"/>
          </a:p>
        </p:txBody>
      </p:sp>
    </p:spTree>
    <p:extLst>
      <p:ext uri="{BB962C8B-B14F-4D97-AF65-F5344CB8AC3E}">
        <p14:creationId xmlns:p14="http://schemas.microsoft.com/office/powerpoint/2010/main" val="4146599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92DAF-A717-4CAE-A78E-300240498DE7}"/>
              </a:ext>
            </a:extLst>
          </p:cNvPr>
          <p:cNvSpPr>
            <a:spLocks noGrp="1"/>
          </p:cNvSpPr>
          <p:nvPr>
            <p:ph type="title"/>
          </p:nvPr>
        </p:nvSpPr>
        <p:spPr>
          <a:xfrm>
            <a:off x="649224" y="645106"/>
            <a:ext cx="5122652" cy="1259894"/>
          </a:xfrm>
        </p:spPr>
        <p:txBody>
          <a:bodyPr>
            <a:normAutofit/>
          </a:bodyPr>
          <a:lstStyle/>
          <a:p>
            <a:r>
              <a:rPr lang="en-US" dirty="0" err="1"/>
              <a:t>Toxicodendron</a:t>
            </a:r>
            <a:r>
              <a:rPr lang="en-US" dirty="0"/>
              <a:t> radicans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EBF8BB-55DE-4AB4-9F70-5D8BF1DC1B30}"/>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sz="1700" dirty="0"/>
              <a:t>Poison-ivy</a:t>
            </a:r>
          </a:p>
          <a:p>
            <a:pPr>
              <a:lnSpc>
                <a:spcPct val="90000"/>
              </a:lnSpc>
            </a:pPr>
            <a:endParaRPr lang="en-US" sz="1700" dirty="0"/>
          </a:p>
          <a:p>
            <a:pPr>
              <a:lnSpc>
                <a:spcPct val="90000"/>
              </a:lnSpc>
            </a:pPr>
            <a:r>
              <a:rPr lang="en-US" sz="1700" dirty="0"/>
              <a:t>Everything about this plant is poisonous. If handling, use gloves / use </a:t>
            </a:r>
            <a:r>
              <a:rPr lang="en-US" sz="1700" dirty="0" err="1"/>
              <a:t>Technu</a:t>
            </a:r>
            <a:endParaRPr lang="en-US" sz="1700" dirty="0"/>
          </a:p>
          <a:p>
            <a:pPr>
              <a:lnSpc>
                <a:spcPct val="90000"/>
              </a:lnSpc>
            </a:pPr>
            <a:r>
              <a:rPr lang="en-US" sz="1700" b="1" dirty="0"/>
              <a:t>Vine is very hairy</a:t>
            </a:r>
            <a:r>
              <a:rPr lang="en-US" sz="1700" dirty="0"/>
              <a:t>, much more noticeable when older</a:t>
            </a:r>
          </a:p>
          <a:p>
            <a:pPr lvl="1">
              <a:lnSpc>
                <a:spcPct val="90000"/>
              </a:lnSpc>
            </a:pPr>
            <a:r>
              <a:rPr lang="en-US" sz="1700" dirty="0"/>
              <a:t>Scraggly hairs when younger</a:t>
            </a:r>
          </a:p>
          <a:p>
            <a:pPr lvl="1">
              <a:lnSpc>
                <a:spcPct val="90000"/>
              </a:lnSpc>
            </a:pPr>
            <a:r>
              <a:rPr lang="en-US" sz="1700" dirty="0"/>
              <a:t>Differs from P. quinquefolia because these hairs are thinner/fragile </a:t>
            </a:r>
          </a:p>
          <a:p>
            <a:pPr>
              <a:lnSpc>
                <a:spcPct val="90000"/>
              </a:lnSpc>
            </a:pPr>
            <a:r>
              <a:rPr lang="en-US" sz="1700" b="1" dirty="0"/>
              <a:t>Leaves alternate, in 3s, variably shaped (irregular toothed)</a:t>
            </a:r>
          </a:p>
          <a:p>
            <a:pPr lvl="1">
              <a:lnSpc>
                <a:spcPct val="90000"/>
              </a:lnSpc>
            </a:pPr>
            <a:r>
              <a:rPr lang="en-US" sz="1700" dirty="0"/>
              <a:t>Shiny green above</a:t>
            </a:r>
          </a:p>
        </p:txBody>
      </p:sp>
      <p:pic>
        <p:nvPicPr>
          <p:cNvPr id="5122" name="Picture 2" descr="https://www.dendroapp.frec.vt.edu/VT_Assets/Fact_Sheets/images/Toxicodendron%20radicans/leaf1.jpg">
            <a:extLst>
              <a:ext uri="{FF2B5EF4-FFF2-40B4-BE49-F238E27FC236}">
                <a16:creationId xmlns:a16="http://schemas.microsoft.com/office/drawing/2014/main" id="{8D90E2C2-D65D-4F28-89CF-C328B6AF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3304" y="802359"/>
            <a:ext cx="345039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www.dendroapp.frec.vt.edu/VT_Assets/Fact_Sheets/images/Toxicodendron%20radicans/bark1.jpg">
            <a:extLst>
              <a:ext uri="{FF2B5EF4-FFF2-40B4-BE49-F238E27FC236}">
                <a16:creationId xmlns:a16="http://schemas.microsoft.com/office/drawing/2014/main" id="{E4D3CE00-9FFC-4428-B550-C905626E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636" y="1343026"/>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87985A-B253-4B2C-AB58-B82130C26A85}"/>
              </a:ext>
            </a:extLst>
          </p:cNvPr>
          <p:cNvSpPr/>
          <p:nvPr/>
        </p:nvSpPr>
        <p:spPr>
          <a:xfrm>
            <a:off x="7327900" y="6321279"/>
            <a:ext cx="6096000" cy="246221"/>
          </a:xfrm>
          <a:prstGeom prst="rect">
            <a:avLst/>
          </a:prstGeom>
        </p:spPr>
        <p:txBody>
          <a:bodyPr>
            <a:spAutoFit/>
          </a:bodyPr>
          <a:lstStyle/>
          <a:p>
            <a:r>
              <a:rPr lang="en-US" sz="1000" dirty="0">
                <a:hlinkClick r:id="rId4"/>
              </a:rPr>
              <a:t>http://dendro.cnre.vt.edu/dendrology/syllabus/factsheet.cfm?ID=128</a:t>
            </a:r>
            <a:endParaRPr lang="en-US" sz="1000" dirty="0"/>
          </a:p>
        </p:txBody>
      </p:sp>
    </p:spTree>
    <p:extLst>
      <p:ext uri="{BB962C8B-B14F-4D97-AF65-F5344CB8AC3E}">
        <p14:creationId xmlns:p14="http://schemas.microsoft.com/office/powerpoint/2010/main" val="279406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9D36A-3E87-4423-8BD6-43631A4440C4}"/>
              </a:ext>
            </a:extLst>
          </p:cNvPr>
          <p:cNvSpPr>
            <a:spLocks noGrp="1"/>
          </p:cNvSpPr>
          <p:nvPr>
            <p:ph type="title"/>
          </p:nvPr>
        </p:nvSpPr>
        <p:spPr>
          <a:xfrm>
            <a:off x="649224" y="645106"/>
            <a:ext cx="3650279" cy="1259894"/>
          </a:xfrm>
        </p:spPr>
        <p:txBody>
          <a:bodyPr>
            <a:normAutofit/>
          </a:bodyPr>
          <a:lstStyle/>
          <a:p>
            <a:pPr>
              <a:lnSpc>
                <a:spcPct val="90000"/>
              </a:lnSpc>
            </a:pPr>
            <a:r>
              <a:rPr lang="en-US" sz="3100"/>
              <a:t>Ampelopsis </a:t>
            </a:r>
            <a:r>
              <a:rPr lang="en-US" sz="3100" err="1"/>
              <a:t>brevipedunculata</a:t>
            </a:r>
            <a:endParaRPr lang="en-US" sz="310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B86F9D-BE48-4B82-A263-370EECBFB9DD}"/>
              </a:ext>
            </a:extLst>
          </p:cNvPr>
          <p:cNvSpPr>
            <a:spLocks noGrp="1"/>
          </p:cNvSpPr>
          <p:nvPr>
            <p:ph idx="1"/>
          </p:nvPr>
        </p:nvSpPr>
        <p:spPr>
          <a:xfrm>
            <a:off x="649225" y="2133600"/>
            <a:ext cx="3650278" cy="3759253"/>
          </a:xfrm>
        </p:spPr>
        <p:txBody>
          <a:bodyPr>
            <a:normAutofit fontScale="92500" lnSpcReduction="10000"/>
          </a:bodyPr>
          <a:lstStyle/>
          <a:p>
            <a:pPr marL="0" indent="0">
              <a:buNone/>
            </a:pPr>
            <a:r>
              <a:rPr lang="en-US" dirty="0"/>
              <a:t>Porcelain-berry</a:t>
            </a:r>
          </a:p>
          <a:p>
            <a:endParaRPr lang="en-US" dirty="0"/>
          </a:p>
          <a:p>
            <a:r>
              <a:rPr lang="en-US" dirty="0"/>
              <a:t>Invasive</a:t>
            </a:r>
          </a:p>
          <a:p>
            <a:r>
              <a:rPr lang="en-US" b="1" dirty="0"/>
              <a:t>Woody vine</a:t>
            </a:r>
            <a:r>
              <a:rPr lang="en-US" dirty="0"/>
              <a:t>, lenticel dots</a:t>
            </a:r>
          </a:p>
          <a:p>
            <a:r>
              <a:rPr lang="en-US" dirty="0"/>
              <a:t>Tiny flowers, clustered</a:t>
            </a:r>
          </a:p>
          <a:p>
            <a:r>
              <a:rPr lang="en-US" b="1" dirty="0"/>
              <a:t>Fruit = spotted white to blue-purple (almost looks like tiny grapes)</a:t>
            </a:r>
          </a:p>
          <a:p>
            <a:r>
              <a:rPr lang="en-US" b="1" dirty="0"/>
              <a:t>Leaves alternate, shallow to deeply lobed</a:t>
            </a:r>
            <a:r>
              <a:rPr lang="en-US" dirty="0"/>
              <a:t> (can look like mulberry [</a:t>
            </a:r>
            <a:r>
              <a:rPr lang="en-US" dirty="0" err="1"/>
              <a:t>Morus</a:t>
            </a:r>
            <a:r>
              <a:rPr lang="en-US" dirty="0"/>
              <a:t> </a:t>
            </a:r>
            <a:r>
              <a:rPr lang="en-US" dirty="0" err="1"/>
              <a:t>spp</a:t>
            </a:r>
            <a:r>
              <a:rPr lang="en-US" dirty="0"/>
              <a:t>])</a:t>
            </a:r>
          </a:p>
          <a:p>
            <a:pPr lvl="1"/>
            <a:r>
              <a:rPr lang="en-US" b="1" dirty="0"/>
              <a:t>Hair on veins ONLY</a:t>
            </a:r>
          </a:p>
        </p:txBody>
      </p:sp>
      <p:pic>
        <p:nvPicPr>
          <p:cNvPr id="5122" name="Picture 2" descr="https://bugwoodcloud.org/images/768x512/1539038.jpg">
            <a:extLst>
              <a:ext uri="{FF2B5EF4-FFF2-40B4-BE49-F238E27FC236}">
                <a16:creationId xmlns:a16="http://schemas.microsoft.com/office/drawing/2014/main" id="{8250F939-49E7-4E83-B844-92F8D6FCE6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5074" y="268326"/>
            <a:ext cx="4747777" cy="315727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bugwoodcloud.org/images/768x512/5270020.jpg">
            <a:extLst>
              <a:ext uri="{FF2B5EF4-FFF2-40B4-BE49-F238E27FC236}">
                <a16:creationId xmlns:a16="http://schemas.microsoft.com/office/drawing/2014/main" id="{C6475FF2-2DDA-4D21-8033-4DF00ECE0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539" y="3586229"/>
            <a:ext cx="3956957" cy="29677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bugwoodcloud.org/images/768x512/1539042.jpg">
            <a:extLst>
              <a:ext uri="{FF2B5EF4-FFF2-40B4-BE49-F238E27FC236}">
                <a16:creationId xmlns:a16="http://schemas.microsoft.com/office/drawing/2014/main" id="{679B54D4-7590-4145-9551-194D221E8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718" y="1391152"/>
            <a:ext cx="3013207" cy="1988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E99327-267B-4355-9965-8D50F7566E9D}"/>
              </a:ext>
            </a:extLst>
          </p:cNvPr>
          <p:cNvSpPr/>
          <p:nvPr/>
        </p:nvSpPr>
        <p:spPr>
          <a:xfrm>
            <a:off x="8322830" y="6567500"/>
            <a:ext cx="6096000" cy="246221"/>
          </a:xfrm>
          <a:prstGeom prst="rect">
            <a:avLst/>
          </a:prstGeom>
        </p:spPr>
        <p:txBody>
          <a:bodyPr>
            <a:spAutoFit/>
          </a:bodyPr>
          <a:lstStyle/>
          <a:p>
            <a:r>
              <a:rPr lang="en-US" sz="1000" dirty="0">
                <a:hlinkClick r:id="rId5"/>
              </a:rPr>
              <a:t>https://www.invasiveplantatlas.org/subject.html?sub=3007</a:t>
            </a:r>
            <a:endParaRPr lang="en-US" sz="1000" dirty="0"/>
          </a:p>
        </p:txBody>
      </p:sp>
    </p:spTree>
    <p:extLst>
      <p:ext uri="{BB962C8B-B14F-4D97-AF65-F5344CB8AC3E}">
        <p14:creationId xmlns:p14="http://schemas.microsoft.com/office/powerpoint/2010/main" val="2477454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4</TotalTime>
  <Words>5032</Words>
  <Application>Microsoft Office PowerPoint</Application>
  <PresentationFormat>Widescreen</PresentationFormat>
  <Paragraphs>761</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Century Gothic</vt:lpstr>
      <vt:lpstr>Wingdings 3</vt:lpstr>
      <vt:lpstr>Wisp</vt:lpstr>
      <vt:lpstr>ForestGEO plants</vt:lpstr>
      <vt:lpstr>Acer negundo</vt:lpstr>
      <vt:lpstr>Acer platanoides</vt:lpstr>
      <vt:lpstr>Acer rubrum</vt:lpstr>
      <vt:lpstr>Ailanthus altissima</vt:lpstr>
      <vt:lpstr>Alliaria petiolata</vt:lpstr>
      <vt:lpstr>Amelanchier arborea</vt:lpstr>
      <vt:lpstr>Ampelopsis brevipedunculata</vt:lpstr>
      <vt:lpstr>Asimina triloba</vt:lpstr>
      <vt:lpstr>Berberis thunbergii</vt:lpstr>
      <vt:lpstr>Carpinus caroliniana</vt:lpstr>
      <vt:lpstr>Carya cordiformis</vt:lpstr>
      <vt:lpstr>Carya glabra</vt:lpstr>
      <vt:lpstr>Carya ovalis</vt:lpstr>
      <vt:lpstr>Carya tomentosa</vt:lpstr>
      <vt:lpstr>Castanea dentata</vt:lpstr>
      <vt:lpstr>Celastrus orbiculatus</vt:lpstr>
      <vt:lpstr>Celtis occidentalis</vt:lpstr>
      <vt:lpstr>Cercis canadensis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Heracleum mantegazzanium</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Microstegium vimineum</vt:lpstr>
      <vt:lpstr>Nyssa sylvatica</vt:lpstr>
      <vt:lpstr>Oplismenus undulatifolius</vt:lpstr>
      <vt:lpstr>Parthenocissus quinquefolia</vt:lpstr>
      <vt:lpstr>Paulownia tomentosa</vt:lpstr>
      <vt:lpstr>Persicaria perfoliata  (Polygonum perfoliatum)</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Smilax rotundifolia</vt:lpstr>
      <vt:lpstr>Symphoricarpos orbiculatus</vt:lpstr>
      <vt:lpstr>Tilia americana</vt:lpstr>
      <vt:lpstr>Toxicodendron radicans</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1</cp:revision>
  <dcterms:created xsi:type="dcterms:W3CDTF">2019-06-12T20:12:53Z</dcterms:created>
  <dcterms:modified xsi:type="dcterms:W3CDTF">2019-06-12T20:17:02Z</dcterms:modified>
</cp:coreProperties>
</file>